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320" r:id="rId3"/>
    <p:sldId id="257" r:id="rId4"/>
    <p:sldId id="260" r:id="rId5"/>
    <p:sldId id="317" r:id="rId6"/>
    <p:sldId id="328" r:id="rId7"/>
    <p:sldId id="266" r:id="rId8"/>
    <p:sldId id="321" r:id="rId9"/>
    <p:sldId id="268" r:id="rId10"/>
    <p:sldId id="322" r:id="rId11"/>
    <p:sldId id="271" r:id="rId12"/>
    <p:sldId id="272" r:id="rId13"/>
    <p:sldId id="265" r:id="rId14"/>
    <p:sldId id="323" r:id="rId15"/>
    <p:sldId id="324" r:id="rId16"/>
    <p:sldId id="325" r:id="rId17"/>
    <p:sldId id="274" r:id="rId18"/>
    <p:sldId id="275" r:id="rId19"/>
    <p:sldId id="276" r:id="rId20"/>
    <p:sldId id="279" r:id="rId21"/>
    <p:sldId id="283" r:id="rId22"/>
    <p:sldId id="284" r:id="rId23"/>
    <p:sldId id="340" r:id="rId24"/>
    <p:sldId id="327" r:id="rId25"/>
    <p:sldId id="326" r:id="rId26"/>
    <p:sldId id="286" r:id="rId27"/>
    <p:sldId id="281" r:id="rId28"/>
    <p:sldId id="293" r:id="rId29"/>
    <p:sldId id="329" r:id="rId30"/>
    <p:sldId id="305" r:id="rId31"/>
    <p:sldId id="330" r:id="rId32"/>
    <p:sldId id="333" r:id="rId33"/>
    <p:sldId id="331" r:id="rId34"/>
    <p:sldId id="334" r:id="rId35"/>
    <p:sldId id="313" r:id="rId36"/>
    <p:sldId id="314" r:id="rId37"/>
    <p:sldId id="315" r:id="rId38"/>
    <p:sldId id="316" r:id="rId39"/>
    <p:sldId id="335" r:id="rId40"/>
    <p:sldId id="336" r:id="rId41"/>
    <p:sldId id="33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5196" autoAdjust="0"/>
  </p:normalViewPr>
  <p:slideViewPr>
    <p:cSldViewPr snapToGrid="0">
      <p:cViewPr>
        <p:scale>
          <a:sx n="75" d="100"/>
          <a:sy n="75" d="100"/>
        </p:scale>
        <p:origin x="1205"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45BB-0F63-2FB1-7710-1F0DA269A8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D5DD9D3-9C85-8D7E-235B-57F54F68C3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3D8EF3D-DB3D-13E1-634B-367AAF459FB0}"/>
              </a:ext>
            </a:extLst>
          </p:cNvPr>
          <p:cNvSpPr>
            <a:spLocks noGrp="1"/>
          </p:cNvSpPr>
          <p:nvPr>
            <p:ph type="dt" sz="half" idx="10"/>
          </p:nvPr>
        </p:nvSpPr>
        <p:spPr/>
        <p:txBody>
          <a:bodyPr/>
          <a:lstStyle/>
          <a:p>
            <a:fld id="{99377FC5-B58B-4DEE-92F3-A6D3EB1457E2}" type="datetimeFigureOut">
              <a:rPr lang="en-IN" smtClean="0"/>
              <a:t>03-08-2023</a:t>
            </a:fld>
            <a:endParaRPr lang="en-IN"/>
          </a:p>
        </p:txBody>
      </p:sp>
      <p:sp>
        <p:nvSpPr>
          <p:cNvPr id="5" name="Footer Placeholder 4">
            <a:extLst>
              <a:ext uri="{FF2B5EF4-FFF2-40B4-BE49-F238E27FC236}">
                <a16:creationId xmlns:a16="http://schemas.microsoft.com/office/drawing/2014/main" id="{22478C2B-9E93-D01E-E7FB-A072CC4BE4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BDC8B3-1E2E-4034-821D-F81648AB871C}"/>
              </a:ext>
            </a:extLst>
          </p:cNvPr>
          <p:cNvSpPr>
            <a:spLocks noGrp="1"/>
          </p:cNvSpPr>
          <p:nvPr>
            <p:ph type="sldNum" sz="quarter" idx="12"/>
          </p:nvPr>
        </p:nvSpPr>
        <p:spPr/>
        <p:txBody>
          <a:bodyPr/>
          <a:lstStyle/>
          <a:p>
            <a:fld id="{790D533A-C342-45E5-A1F0-A5046BCE4A97}" type="slidenum">
              <a:rPr lang="en-IN" smtClean="0"/>
              <a:t>‹#›</a:t>
            </a:fld>
            <a:endParaRPr lang="en-IN"/>
          </a:p>
        </p:txBody>
      </p:sp>
    </p:spTree>
    <p:extLst>
      <p:ext uri="{BB962C8B-B14F-4D97-AF65-F5344CB8AC3E}">
        <p14:creationId xmlns:p14="http://schemas.microsoft.com/office/powerpoint/2010/main" val="2612901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F547F-2EDE-1251-F1D7-1C3F719DE57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D16FD0-AE86-BE3A-EAD6-662CE8D76D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4958EA-AB37-00C1-B77D-E6C34BAC9316}"/>
              </a:ext>
            </a:extLst>
          </p:cNvPr>
          <p:cNvSpPr>
            <a:spLocks noGrp="1"/>
          </p:cNvSpPr>
          <p:nvPr>
            <p:ph type="dt" sz="half" idx="10"/>
          </p:nvPr>
        </p:nvSpPr>
        <p:spPr/>
        <p:txBody>
          <a:bodyPr/>
          <a:lstStyle/>
          <a:p>
            <a:fld id="{99377FC5-B58B-4DEE-92F3-A6D3EB1457E2}" type="datetimeFigureOut">
              <a:rPr lang="en-IN" smtClean="0"/>
              <a:t>03-08-2023</a:t>
            </a:fld>
            <a:endParaRPr lang="en-IN"/>
          </a:p>
        </p:txBody>
      </p:sp>
      <p:sp>
        <p:nvSpPr>
          <p:cNvPr id="5" name="Footer Placeholder 4">
            <a:extLst>
              <a:ext uri="{FF2B5EF4-FFF2-40B4-BE49-F238E27FC236}">
                <a16:creationId xmlns:a16="http://schemas.microsoft.com/office/drawing/2014/main" id="{85D54474-2356-0953-0D05-E7CF32FD6C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5EC8B4-EC90-AF41-4898-699C0FA02C98}"/>
              </a:ext>
            </a:extLst>
          </p:cNvPr>
          <p:cNvSpPr>
            <a:spLocks noGrp="1"/>
          </p:cNvSpPr>
          <p:nvPr>
            <p:ph type="sldNum" sz="quarter" idx="12"/>
          </p:nvPr>
        </p:nvSpPr>
        <p:spPr/>
        <p:txBody>
          <a:bodyPr/>
          <a:lstStyle/>
          <a:p>
            <a:fld id="{790D533A-C342-45E5-A1F0-A5046BCE4A97}" type="slidenum">
              <a:rPr lang="en-IN" smtClean="0"/>
              <a:t>‹#›</a:t>
            </a:fld>
            <a:endParaRPr lang="en-IN"/>
          </a:p>
        </p:txBody>
      </p:sp>
    </p:spTree>
    <p:extLst>
      <p:ext uri="{BB962C8B-B14F-4D97-AF65-F5344CB8AC3E}">
        <p14:creationId xmlns:p14="http://schemas.microsoft.com/office/powerpoint/2010/main" val="4178965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004C08-E2D8-7137-4EF3-FF8C65E9CDD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84F1A3-2BDE-3A2E-6749-A2ACCD1BAA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500740-8904-A153-BA17-AD8B69A8AAFF}"/>
              </a:ext>
            </a:extLst>
          </p:cNvPr>
          <p:cNvSpPr>
            <a:spLocks noGrp="1"/>
          </p:cNvSpPr>
          <p:nvPr>
            <p:ph type="dt" sz="half" idx="10"/>
          </p:nvPr>
        </p:nvSpPr>
        <p:spPr/>
        <p:txBody>
          <a:bodyPr/>
          <a:lstStyle/>
          <a:p>
            <a:fld id="{99377FC5-B58B-4DEE-92F3-A6D3EB1457E2}" type="datetimeFigureOut">
              <a:rPr lang="en-IN" smtClean="0"/>
              <a:t>03-08-2023</a:t>
            </a:fld>
            <a:endParaRPr lang="en-IN"/>
          </a:p>
        </p:txBody>
      </p:sp>
      <p:sp>
        <p:nvSpPr>
          <p:cNvPr id="5" name="Footer Placeholder 4">
            <a:extLst>
              <a:ext uri="{FF2B5EF4-FFF2-40B4-BE49-F238E27FC236}">
                <a16:creationId xmlns:a16="http://schemas.microsoft.com/office/drawing/2014/main" id="{249D011A-A165-04D0-577E-FA2064A4E5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DF8BB9-C730-F5EC-6D9D-DF61C877AB38}"/>
              </a:ext>
            </a:extLst>
          </p:cNvPr>
          <p:cNvSpPr>
            <a:spLocks noGrp="1"/>
          </p:cNvSpPr>
          <p:nvPr>
            <p:ph type="sldNum" sz="quarter" idx="12"/>
          </p:nvPr>
        </p:nvSpPr>
        <p:spPr/>
        <p:txBody>
          <a:bodyPr/>
          <a:lstStyle/>
          <a:p>
            <a:fld id="{790D533A-C342-45E5-A1F0-A5046BCE4A97}" type="slidenum">
              <a:rPr lang="en-IN" smtClean="0"/>
              <a:t>‹#›</a:t>
            </a:fld>
            <a:endParaRPr lang="en-IN"/>
          </a:p>
        </p:txBody>
      </p:sp>
    </p:spTree>
    <p:extLst>
      <p:ext uri="{BB962C8B-B14F-4D97-AF65-F5344CB8AC3E}">
        <p14:creationId xmlns:p14="http://schemas.microsoft.com/office/powerpoint/2010/main" val="475417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5D78E-872B-2619-1749-ECA7BC6E133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50B046-F123-EB17-9DF2-EBAF611AD8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1511FC-5120-FFEA-5019-468DB98EC502}"/>
              </a:ext>
            </a:extLst>
          </p:cNvPr>
          <p:cNvSpPr>
            <a:spLocks noGrp="1"/>
          </p:cNvSpPr>
          <p:nvPr>
            <p:ph type="dt" sz="half" idx="10"/>
          </p:nvPr>
        </p:nvSpPr>
        <p:spPr/>
        <p:txBody>
          <a:bodyPr/>
          <a:lstStyle/>
          <a:p>
            <a:fld id="{99377FC5-B58B-4DEE-92F3-A6D3EB1457E2}" type="datetimeFigureOut">
              <a:rPr lang="en-IN" smtClean="0"/>
              <a:t>03-08-2023</a:t>
            </a:fld>
            <a:endParaRPr lang="en-IN"/>
          </a:p>
        </p:txBody>
      </p:sp>
      <p:sp>
        <p:nvSpPr>
          <p:cNvPr id="5" name="Footer Placeholder 4">
            <a:extLst>
              <a:ext uri="{FF2B5EF4-FFF2-40B4-BE49-F238E27FC236}">
                <a16:creationId xmlns:a16="http://schemas.microsoft.com/office/drawing/2014/main" id="{4010942E-7128-EF72-1FD5-2BFC6BEC87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B2C229-4EEB-E800-7C2C-98F9E73E85C1}"/>
              </a:ext>
            </a:extLst>
          </p:cNvPr>
          <p:cNvSpPr>
            <a:spLocks noGrp="1"/>
          </p:cNvSpPr>
          <p:nvPr>
            <p:ph type="sldNum" sz="quarter" idx="12"/>
          </p:nvPr>
        </p:nvSpPr>
        <p:spPr/>
        <p:txBody>
          <a:bodyPr/>
          <a:lstStyle/>
          <a:p>
            <a:fld id="{790D533A-C342-45E5-A1F0-A5046BCE4A97}" type="slidenum">
              <a:rPr lang="en-IN" smtClean="0"/>
              <a:t>‹#›</a:t>
            </a:fld>
            <a:endParaRPr lang="en-IN"/>
          </a:p>
        </p:txBody>
      </p:sp>
    </p:spTree>
    <p:extLst>
      <p:ext uri="{BB962C8B-B14F-4D97-AF65-F5344CB8AC3E}">
        <p14:creationId xmlns:p14="http://schemas.microsoft.com/office/powerpoint/2010/main" val="161126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462F9-EA0A-AFB8-12B4-48D31A3668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52952AE-3636-51A2-DC0A-C92B794E5D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98131E-9EFF-C25A-C0B8-4BA29337790A}"/>
              </a:ext>
            </a:extLst>
          </p:cNvPr>
          <p:cNvSpPr>
            <a:spLocks noGrp="1"/>
          </p:cNvSpPr>
          <p:nvPr>
            <p:ph type="dt" sz="half" idx="10"/>
          </p:nvPr>
        </p:nvSpPr>
        <p:spPr/>
        <p:txBody>
          <a:bodyPr/>
          <a:lstStyle/>
          <a:p>
            <a:fld id="{99377FC5-B58B-4DEE-92F3-A6D3EB1457E2}" type="datetimeFigureOut">
              <a:rPr lang="en-IN" smtClean="0"/>
              <a:t>03-08-2023</a:t>
            </a:fld>
            <a:endParaRPr lang="en-IN"/>
          </a:p>
        </p:txBody>
      </p:sp>
      <p:sp>
        <p:nvSpPr>
          <p:cNvPr id="5" name="Footer Placeholder 4">
            <a:extLst>
              <a:ext uri="{FF2B5EF4-FFF2-40B4-BE49-F238E27FC236}">
                <a16:creationId xmlns:a16="http://schemas.microsoft.com/office/drawing/2014/main" id="{C631CBB9-D4E2-024E-5B7D-94399AA268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C934C6-4F9B-9849-8376-0CC051C22A12}"/>
              </a:ext>
            </a:extLst>
          </p:cNvPr>
          <p:cNvSpPr>
            <a:spLocks noGrp="1"/>
          </p:cNvSpPr>
          <p:nvPr>
            <p:ph type="sldNum" sz="quarter" idx="12"/>
          </p:nvPr>
        </p:nvSpPr>
        <p:spPr/>
        <p:txBody>
          <a:bodyPr/>
          <a:lstStyle/>
          <a:p>
            <a:fld id="{790D533A-C342-45E5-A1F0-A5046BCE4A97}" type="slidenum">
              <a:rPr lang="en-IN" smtClean="0"/>
              <a:t>‹#›</a:t>
            </a:fld>
            <a:endParaRPr lang="en-IN"/>
          </a:p>
        </p:txBody>
      </p:sp>
    </p:spTree>
    <p:extLst>
      <p:ext uri="{BB962C8B-B14F-4D97-AF65-F5344CB8AC3E}">
        <p14:creationId xmlns:p14="http://schemas.microsoft.com/office/powerpoint/2010/main" val="511470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3AF2-FDC7-CB8C-5DC5-346A4E72B8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AE6A16-2864-3D38-90AD-FB38AB7482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7E6EF22-02F0-A397-ED9A-DE9EB2228C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FAA7064-9473-7879-89D7-4F1E7755FC39}"/>
              </a:ext>
            </a:extLst>
          </p:cNvPr>
          <p:cNvSpPr>
            <a:spLocks noGrp="1"/>
          </p:cNvSpPr>
          <p:nvPr>
            <p:ph type="dt" sz="half" idx="10"/>
          </p:nvPr>
        </p:nvSpPr>
        <p:spPr/>
        <p:txBody>
          <a:bodyPr/>
          <a:lstStyle/>
          <a:p>
            <a:fld id="{99377FC5-B58B-4DEE-92F3-A6D3EB1457E2}" type="datetimeFigureOut">
              <a:rPr lang="en-IN" smtClean="0"/>
              <a:t>03-08-2023</a:t>
            </a:fld>
            <a:endParaRPr lang="en-IN"/>
          </a:p>
        </p:txBody>
      </p:sp>
      <p:sp>
        <p:nvSpPr>
          <p:cNvPr id="6" name="Footer Placeholder 5">
            <a:extLst>
              <a:ext uri="{FF2B5EF4-FFF2-40B4-BE49-F238E27FC236}">
                <a16:creationId xmlns:a16="http://schemas.microsoft.com/office/drawing/2014/main" id="{7C9E5510-8BE9-C2C6-EC49-B6A161B3C00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08FCDE-4700-7E2D-CF9A-4C3C56C86ED0}"/>
              </a:ext>
            </a:extLst>
          </p:cNvPr>
          <p:cNvSpPr>
            <a:spLocks noGrp="1"/>
          </p:cNvSpPr>
          <p:nvPr>
            <p:ph type="sldNum" sz="quarter" idx="12"/>
          </p:nvPr>
        </p:nvSpPr>
        <p:spPr/>
        <p:txBody>
          <a:bodyPr/>
          <a:lstStyle/>
          <a:p>
            <a:fld id="{790D533A-C342-45E5-A1F0-A5046BCE4A97}" type="slidenum">
              <a:rPr lang="en-IN" smtClean="0"/>
              <a:t>‹#›</a:t>
            </a:fld>
            <a:endParaRPr lang="en-IN"/>
          </a:p>
        </p:txBody>
      </p:sp>
    </p:spTree>
    <p:extLst>
      <p:ext uri="{BB962C8B-B14F-4D97-AF65-F5344CB8AC3E}">
        <p14:creationId xmlns:p14="http://schemas.microsoft.com/office/powerpoint/2010/main" val="2870900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84AD8-464F-6392-F44C-94F6E3636A3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6D5F6A-E6E9-E119-8CEC-EAFA88DD5F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50D01D-4458-6FF2-1264-3C8F455DF5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9501635-507E-7EDE-CACA-A47EB7975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A351F3-E017-3615-9E32-3AB5A3FD21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57D2C8D-5F21-279C-9F1C-FE15686BEDC1}"/>
              </a:ext>
            </a:extLst>
          </p:cNvPr>
          <p:cNvSpPr>
            <a:spLocks noGrp="1"/>
          </p:cNvSpPr>
          <p:nvPr>
            <p:ph type="dt" sz="half" idx="10"/>
          </p:nvPr>
        </p:nvSpPr>
        <p:spPr/>
        <p:txBody>
          <a:bodyPr/>
          <a:lstStyle/>
          <a:p>
            <a:fld id="{99377FC5-B58B-4DEE-92F3-A6D3EB1457E2}" type="datetimeFigureOut">
              <a:rPr lang="en-IN" smtClean="0"/>
              <a:t>03-08-2023</a:t>
            </a:fld>
            <a:endParaRPr lang="en-IN"/>
          </a:p>
        </p:txBody>
      </p:sp>
      <p:sp>
        <p:nvSpPr>
          <p:cNvPr id="8" name="Footer Placeholder 7">
            <a:extLst>
              <a:ext uri="{FF2B5EF4-FFF2-40B4-BE49-F238E27FC236}">
                <a16:creationId xmlns:a16="http://schemas.microsoft.com/office/drawing/2014/main" id="{DAB41DDB-AF76-71AE-FCF0-E73A39D4186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0A5FC98-34A3-0876-4B6A-40A7FDB2961A}"/>
              </a:ext>
            </a:extLst>
          </p:cNvPr>
          <p:cNvSpPr>
            <a:spLocks noGrp="1"/>
          </p:cNvSpPr>
          <p:nvPr>
            <p:ph type="sldNum" sz="quarter" idx="12"/>
          </p:nvPr>
        </p:nvSpPr>
        <p:spPr/>
        <p:txBody>
          <a:bodyPr/>
          <a:lstStyle/>
          <a:p>
            <a:fld id="{790D533A-C342-45E5-A1F0-A5046BCE4A97}" type="slidenum">
              <a:rPr lang="en-IN" smtClean="0"/>
              <a:t>‹#›</a:t>
            </a:fld>
            <a:endParaRPr lang="en-IN"/>
          </a:p>
        </p:txBody>
      </p:sp>
    </p:spTree>
    <p:extLst>
      <p:ext uri="{BB962C8B-B14F-4D97-AF65-F5344CB8AC3E}">
        <p14:creationId xmlns:p14="http://schemas.microsoft.com/office/powerpoint/2010/main" val="4112442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B38EF-5227-4C2C-9F47-BB78A612BEE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21503DE-C167-93D8-3CA0-3925D73F00C0}"/>
              </a:ext>
            </a:extLst>
          </p:cNvPr>
          <p:cNvSpPr>
            <a:spLocks noGrp="1"/>
          </p:cNvSpPr>
          <p:nvPr>
            <p:ph type="dt" sz="half" idx="10"/>
          </p:nvPr>
        </p:nvSpPr>
        <p:spPr/>
        <p:txBody>
          <a:bodyPr/>
          <a:lstStyle/>
          <a:p>
            <a:fld id="{99377FC5-B58B-4DEE-92F3-A6D3EB1457E2}" type="datetimeFigureOut">
              <a:rPr lang="en-IN" smtClean="0"/>
              <a:t>03-08-2023</a:t>
            </a:fld>
            <a:endParaRPr lang="en-IN"/>
          </a:p>
        </p:txBody>
      </p:sp>
      <p:sp>
        <p:nvSpPr>
          <p:cNvPr id="4" name="Footer Placeholder 3">
            <a:extLst>
              <a:ext uri="{FF2B5EF4-FFF2-40B4-BE49-F238E27FC236}">
                <a16:creationId xmlns:a16="http://schemas.microsoft.com/office/drawing/2014/main" id="{1116F882-4324-E6BC-326C-6FE4CCDB74B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6DE7801-CD59-5DA1-C315-BAA3902817F8}"/>
              </a:ext>
            </a:extLst>
          </p:cNvPr>
          <p:cNvSpPr>
            <a:spLocks noGrp="1"/>
          </p:cNvSpPr>
          <p:nvPr>
            <p:ph type="sldNum" sz="quarter" idx="12"/>
          </p:nvPr>
        </p:nvSpPr>
        <p:spPr/>
        <p:txBody>
          <a:bodyPr/>
          <a:lstStyle/>
          <a:p>
            <a:fld id="{790D533A-C342-45E5-A1F0-A5046BCE4A97}" type="slidenum">
              <a:rPr lang="en-IN" smtClean="0"/>
              <a:t>‹#›</a:t>
            </a:fld>
            <a:endParaRPr lang="en-IN"/>
          </a:p>
        </p:txBody>
      </p:sp>
    </p:spTree>
    <p:extLst>
      <p:ext uri="{BB962C8B-B14F-4D97-AF65-F5344CB8AC3E}">
        <p14:creationId xmlns:p14="http://schemas.microsoft.com/office/powerpoint/2010/main" val="4279283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8672C4-5E68-D6D2-155B-079CB8AF0477}"/>
              </a:ext>
            </a:extLst>
          </p:cNvPr>
          <p:cNvSpPr>
            <a:spLocks noGrp="1"/>
          </p:cNvSpPr>
          <p:nvPr>
            <p:ph type="dt" sz="half" idx="10"/>
          </p:nvPr>
        </p:nvSpPr>
        <p:spPr/>
        <p:txBody>
          <a:bodyPr/>
          <a:lstStyle/>
          <a:p>
            <a:fld id="{99377FC5-B58B-4DEE-92F3-A6D3EB1457E2}" type="datetimeFigureOut">
              <a:rPr lang="en-IN" smtClean="0"/>
              <a:t>03-08-2023</a:t>
            </a:fld>
            <a:endParaRPr lang="en-IN"/>
          </a:p>
        </p:txBody>
      </p:sp>
      <p:sp>
        <p:nvSpPr>
          <p:cNvPr id="3" name="Footer Placeholder 2">
            <a:extLst>
              <a:ext uri="{FF2B5EF4-FFF2-40B4-BE49-F238E27FC236}">
                <a16:creationId xmlns:a16="http://schemas.microsoft.com/office/drawing/2014/main" id="{62BBEB22-A55D-CB6F-BF2A-F40E7DC5D38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C41CE73-DE0B-9C58-F084-EECC3AFA511D}"/>
              </a:ext>
            </a:extLst>
          </p:cNvPr>
          <p:cNvSpPr>
            <a:spLocks noGrp="1"/>
          </p:cNvSpPr>
          <p:nvPr>
            <p:ph type="sldNum" sz="quarter" idx="12"/>
          </p:nvPr>
        </p:nvSpPr>
        <p:spPr/>
        <p:txBody>
          <a:bodyPr/>
          <a:lstStyle/>
          <a:p>
            <a:fld id="{790D533A-C342-45E5-A1F0-A5046BCE4A97}" type="slidenum">
              <a:rPr lang="en-IN" smtClean="0"/>
              <a:t>‹#›</a:t>
            </a:fld>
            <a:endParaRPr lang="en-IN"/>
          </a:p>
        </p:txBody>
      </p:sp>
    </p:spTree>
    <p:extLst>
      <p:ext uri="{BB962C8B-B14F-4D97-AF65-F5344CB8AC3E}">
        <p14:creationId xmlns:p14="http://schemas.microsoft.com/office/powerpoint/2010/main" val="382257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9A12-CD29-4177-F1AB-AA32B960C7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EB520D1-3E82-076F-45BA-CAC90CB9DA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18B2C02-662B-2CF3-07CD-04DDE3B82B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0F5B5A-D05C-5431-8978-E995FA4539A3}"/>
              </a:ext>
            </a:extLst>
          </p:cNvPr>
          <p:cNvSpPr>
            <a:spLocks noGrp="1"/>
          </p:cNvSpPr>
          <p:nvPr>
            <p:ph type="dt" sz="half" idx="10"/>
          </p:nvPr>
        </p:nvSpPr>
        <p:spPr/>
        <p:txBody>
          <a:bodyPr/>
          <a:lstStyle/>
          <a:p>
            <a:fld id="{99377FC5-B58B-4DEE-92F3-A6D3EB1457E2}" type="datetimeFigureOut">
              <a:rPr lang="en-IN" smtClean="0"/>
              <a:t>03-08-2023</a:t>
            </a:fld>
            <a:endParaRPr lang="en-IN"/>
          </a:p>
        </p:txBody>
      </p:sp>
      <p:sp>
        <p:nvSpPr>
          <p:cNvPr id="6" name="Footer Placeholder 5">
            <a:extLst>
              <a:ext uri="{FF2B5EF4-FFF2-40B4-BE49-F238E27FC236}">
                <a16:creationId xmlns:a16="http://schemas.microsoft.com/office/drawing/2014/main" id="{7EF2BF4C-F038-E12A-659A-75AD10ECA3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7E2361-AE21-6589-72A3-671013B5E85F}"/>
              </a:ext>
            </a:extLst>
          </p:cNvPr>
          <p:cNvSpPr>
            <a:spLocks noGrp="1"/>
          </p:cNvSpPr>
          <p:nvPr>
            <p:ph type="sldNum" sz="quarter" idx="12"/>
          </p:nvPr>
        </p:nvSpPr>
        <p:spPr/>
        <p:txBody>
          <a:bodyPr/>
          <a:lstStyle/>
          <a:p>
            <a:fld id="{790D533A-C342-45E5-A1F0-A5046BCE4A97}" type="slidenum">
              <a:rPr lang="en-IN" smtClean="0"/>
              <a:t>‹#›</a:t>
            </a:fld>
            <a:endParaRPr lang="en-IN"/>
          </a:p>
        </p:txBody>
      </p:sp>
    </p:spTree>
    <p:extLst>
      <p:ext uri="{BB962C8B-B14F-4D97-AF65-F5344CB8AC3E}">
        <p14:creationId xmlns:p14="http://schemas.microsoft.com/office/powerpoint/2010/main" val="1445036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D321-636F-2F2D-8D65-9077F96D4A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16248C-D962-1D7E-9774-6A8CEF0729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1700D1B-C631-88D5-2615-9B644CDBFA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C6E819-C1AB-3CC4-F8C9-916332386C2B}"/>
              </a:ext>
            </a:extLst>
          </p:cNvPr>
          <p:cNvSpPr>
            <a:spLocks noGrp="1"/>
          </p:cNvSpPr>
          <p:nvPr>
            <p:ph type="dt" sz="half" idx="10"/>
          </p:nvPr>
        </p:nvSpPr>
        <p:spPr/>
        <p:txBody>
          <a:bodyPr/>
          <a:lstStyle/>
          <a:p>
            <a:fld id="{99377FC5-B58B-4DEE-92F3-A6D3EB1457E2}" type="datetimeFigureOut">
              <a:rPr lang="en-IN" smtClean="0"/>
              <a:t>03-08-2023</a:t>
            </a:fld>
            <a:endParaRPr lang="en-IN"/>
          </a:p>
        </p:txBody>
      </p:sp>
      <p:sp>
        <p:nvSpPr>
          <p:cNvPr id="6" name="Footer Placeholder 5">
            <a:extLst>
              <a:ext uri="{FF2B5EF4-FFF2-40B4-BE49-F238E27FC236}">
                <a16:creationId xmlns:a16="http://schemas.microsoft.com/office/drawing/2014/main" id="{01EB8026-A35F-3688-78F4-4996920B8E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A75002-6D8D-CA39-C14A-B41A10DF4EA0}"/>
              </a:ext>
            </a:extLst>
          </p:cNvPr>
          <p:cNvSpPr>
            <a:spLocks noGrp="1"/>
          </p:cNvSpPr>
          <p:nvPr>
            <p:ph type="sldNum" sz="quarter" idx="12"/>
          </p:nvPr>
        </p:nvSpPr>
        <p:spPr/>
        <p:txBody>
          <a:bodyPr/>
          <a:lstStyle/>
          <a:p>
            <a:fld id="{790D533A-C342-45E5-A1F0-A5046BCE4A97}" type="slidenum">
              <a:rPr lang="en-IN" smtClean="0"/>
              <a:t>‹#›</a:t>
            </a:fld>
            <a:endParaRPr lang="en-IN"/>
          </a:p>
        </p:txBody>
      </p:sp>
    </p:spTree>
    <p:extLst>
      <p:ext uri="{BB962C8B-B14F-4D97-AF65-F5344CB8AC3E}">
        <p14:creationId xmlns:p14="http://schemas.microsoft.com/office/powerpoint/2010/main" val="3558937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AD6D0D-4702-4695-ECA7-3073979CC6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BBD78B3-3115-E863-3BCD-B298C1981D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47AACD-26D5-C299-1DA6-43E73316B3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377FC5-B58B-4DEE-92F3-A6D3EB1457E2}" type="datetimeFigureOut">
              <a:rPr lang="en-IN" smtClean="0"/>
              <a:t>03-08-2023</a:t>
            </a:fld>
            <a:endParaRPr lang="en-IN"/>
          </a:p>
        </p:txBody>
      </p:sp>
      <p:sp>
        <p:nvSpPr>
          <p:cNvPr id="5" name="Footer Placeholder 4">
            <a:extLst>
              <a:ext uri="{FF2B5EF4-FFF2-40B4-BE49-F238E27FC236}">
                <a16:creationId xmlns:a16="http://schemas.microsoft.com/office/drawing/2014/main" id="{37725BDC-363C-D4CD-D3CE-21BD4E1F22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5E2014A-53AA-A988-9CE8-C264F7DC4A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0D533A-C342-45E5-A1F0-A5046BCE4A97}" type="slidenum">
              <a:rPr lang="en-IN" smtClean="0"/>
              <a:t>‹#›</a:t>
            </a:fld>
            <a:endParaRPr lang="en-IN"/>
          </a:p>
        </p:txBody>
      </p:sp>
    </p:spTree>
    <p:extLst>
      <p:ext uri="{BB962C8B-B14F-4D97-AF65-F5344CB8AC3E}">
        <p14:creationId xmlns:p14="http://schemas.microsoft.com/office/powerpoint/2010/main" val="2587504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instagram.com/icicibank?igshid=MzRlODBiNWFlZA"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32F3F6-84B5-48D6-3790-3B047ECCC6DC}"/>
              </a:ext>
            </a:extLst>
          </p:cNvPr>
          <p:cNvSpPr txBox="1"/>
          <p:nvPr/>
        </p:nvSpPr>
        <p:spPr>
          <a:xfrm>
            <a:off x="2754775" y="1478381"/>
            <a:ext cx="9024850" cy="2820067"/>
          </a:xfrm>
          <a:prstGeom prst="rect">
            <a:avLst/>
          </a:prstGeom>
          <a:noFill/>
        </p:spPr>
        <p:txBody>
          <a:bodyPr wrap="square">
            <a:spAutoFit/>
          </a:bodyPr>
          <a:lstStyle/>
          <a:p>
            <a:pPr>
              <a:lnSpc>
                <a:spcPct val="107000"/>
              </a:lnSpc>
              <a:spcAft>
                <a:spcPts val="800"/>
              </a:spcAft>
            </a:pPr>
            <a:r>
              <a:rPr lang="en-IN" sz="3200" kern="100" dirty="0">
                <a:effectLst/>
                <a:latin typeface="Algerian" panose="04020705040A02060702" pitchFamily="82" charset="0"/>
                <a:ea typeface="Calibri" panose="020F0502020204030204" pitchFamily="34" charset="0"/>
                <a:cs typeface="Arial" panose="020B0604020202020204" pitchFamily="34" charset="0"/>
              </a:rPr>
              <a:t>Comprehensive Digital                                                                    Marketing Project Work on ICICI BANK</a:t>
            </a:r>
            <a:endParaRPr lang="en-IN" sz="3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kern="100" dirty="0">
                <a:effectLst/>
                <a:latin typeface="Calibri" panose="020F0502020204030204" pitchFamily="34" charset="0"/>
                <a:ea typeface="Calibri" panose="020F0502020204030204" pitchFamily="34" charset="0"/>
                <a:cs typeface="Calibri" panose="020F0502020204030204" pitchFamily="34" charset="0"/>
              </a:rPr>
              <a:t>                                                                                                                     Team members:</a:t>
            </a:r>
            <a:endParaRPr lang="en-IN" kern="1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pPr>
            <a:r>
              <a:rPr lang="en-IN" kern="100" dirty="0">
                <a:effectLst/>
                <a:latin typeface="Calibri" panose="020F0502020204030204" pitchFamily="34" charset="0"/>
                <a:ea typeface="Calibri" panose="020F0502020204030204" pitchFamily="34" charset="0"/>
                <a:cs typeface="Calibri" panose="020F0502020204030204" pitchFamily="34" charset="0"/>
              </a:rPr>
              <a:t>                                                                                                                       1. G. Sai Keerthika</a:t>
            </a:r>
          </a:p>
          <a:p>
            <a:pPr lvl="0">
              <a:lnSpc>
                <a:spcPct val="107000"/>
              </a:lnSpc>
            </a:pPr>
            <a:r>
              <a:rPr lang="en-IN" kern="100" dirty="0">
                <a:latin typeface="Calibri" panose="020F0502020204030204" pitchFamily="34" charset="0"/>
                <a:ea typeface="Calibri" panose="020F0502020204030204" pitchFamily="34" charset="0"/>
                <a:cs typeface="Calibri" panose="020F0502020204030204" pitchFamily="34" charset="0"/>
              </a:rPr>
              <a:t>                                                                                                                       2. B. </a:t>
            </a:r>
            <a:r>
              <a:rPr lang="en-IN" kern="100" dirty="0" err="1">
                <a:latin typeface="Calibri" panose="020F0502020204030204" pitchFamily="34" charset="0"/>
                <a:ea typeface="Calibri" panose="020F0502020204030204" pitchFamily="34" charset="0"/>
                <a:cs typeface="Calibri" panose="020F0502020204030204" pitchFamily="34" charset="0"/>
              </a:rPr>
              <a:t>Lokeswari</a:t>
            </a:r>
            <a:r>
              <a:rPr lang="en-IN" kern="100" dirty="0">
                <a:latin typeface="Calibri" panose="020F0502020204030204" pitchFamily="34" charset="0"/>
                <a:ea typeface="Calibri" panose="020F0502020204030204" pitchFamily="34" charset="0"/>
                <a:cs typeface="Calibri" panose="020F0502020204030204" pitchFamily="34" charset="0"/>
              </a:rPr>
              <a:t> </a:t>
            </a:r>
          </a:p>
          <a:p>
            <a:pPr lvl="0">
              <a:lnSpc>
                <a:spcPct val="107000"/>
              </a:lnSpc>
            </a:pPr>
            <a:r>
              <a:rPr lang="en-IN" kern="100" dirty="0">
                <a:effectLst/>
                <a:latin typeface="Calibri" panose="020F0502020204030204" pitchFamily="34" charset="0"/>
                <a:ea typeface="Calibri" panose="020F0502020204030204" pitchFamily="34" charset="0"/>
                <a:cs typeface="Calibri" panose="020F0502020204030204" pitchFamily="34" charset="0"/>
              </a:rPr>
              <a:t>                                                                                                                       3. B. Suresh</a:t>
            </a:r>
          </a:p>
          <a:p>
            <a:pPr lvl="0">
              <a:lnSpc>
                <a:spcPct val="107000"/>
              </a:lnSpc>
            </a:pPr>
            <a:r>
              <a:rPr lang="en-IN" kern="100" dirty="0">
                <a:latin typeface="Calibri" panose="020F0502020204030204" pitchFamily="34" charset="0"/>
                <a:ea typeface="Calibri" panose="020F0502020204030204" pitchFamily="34" charset="0"/>
                <a:cs typeface="Calibri" panose="020F0502020204030204" pitchFamily="34" charset="0"/>
              </a:rPr>
              <a:t>                                                                                                                       4. P. Nabila</a:t>
            </a:r>
            <a:r>
              <a:rPr lang="en-IN" kern="100" dirty="0">
                <a:effectLst/>
                <a:latin typeface="Calibri" panose="020F0502020204030204" pitchFamily="34" charset="0"/>
                <a:ea typeface="Calibri" panose="020F0502020204030204" pitchFamily="34" charset="0"/>
                <a:cs typeface="Calibri" panose="020F0502020204030204" pitchFamily="34" charset="0"/>
              </a:rPr>
              <a:t>   </a:t>
            </a:r>
            <a:endParaRPr lang="en-IN" sz="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04547938"/>
      </p:ext>
    </p:extLst>
  </p:cSld>
  <p:clrMapOvr>
    <a:masterClrMapping/>
  </p:clrMapOvr>
  <mc:AlternateContent xmlns:mc="http://schemas.openxmlformats.org/markup-compatibility/2006" xmlns:p14="http://schemas.microsoft.com/office/powerpoint/2010/main">
    <mc:Choice Requires="p14">
      <p:transition spd="slow" p14:dur="2000" advTm="31643"/>
    </mc:Choice>
    <mc:Fallback xmlns="">
      <p:transition spd="slow" advTm="3164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CE8BD8-2D5F-1B6A-DE7F-7E87AD058FD4}"/>
              </a:ext>
            </a:extLst>
          </p:cNvPr>
          <p:cNvSpPr txBox="1"/>
          <p:nvPr/>
        </p:nvSpPr>
        <p:spPr>
          <a:xfrm>
            <a:off x="71718" y="170329"/>
            <a:ext cx="11788588" cy="4380558"/>
          </a:xfrm>
          <a:prstGeom prst="rect">
            <a:avLst/>
          </a:prstGeom>
          <a:noFill/>
        </p:spPr>
        <p:txBody>
          <a:bodyPr wrap="square">
            <a:spAutoFit/>
          </a:bodyPr>
          <a:lstStyle/>
          <a:p>
            <a:pPr>
              <a:lnSpc>
                <a:spcPct val="107000"/>
              </a:lnSpc>
              <a:spcAft>
                <a:spcPts val="800"/>
              </a:spcAft>
            </a:pPr>
            <a:r>
              <a:rPr lang="en-IN" sz="1800" kern="100" dirty="0">
                <a:effectLst/>
                <a:latin typeface="Britannic Bold" panose="020B0903060703020204" pitchFamily="34" charset="0"/>
                <a:ea typeface="Calibri" panose="020F0502020204030204" pitchFamily="34" charset="0"/>
                <a:cs typeface="Arial" panose="020B0604020202020204" pitchFamily="34" charset="0"/>
              </a:rPr>
              <a:t>*RESEARCH OBJECTIVES:</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tabLst>
                <a:tab pos="588645" algn="l"/>
              </a:tabLst>
            </a:pPr>
            <a:r>
              <a:rPr lang="en-IN" sz="1800" kern="100" dirty="0">
                <a:effectLst/>
                <a:latin typeface="Calibri" panose="020F0502020204030204" pitchFamily="34" charset="0"/>
                <a:ea typeface="Calibri" panose="020F0502020204030204" pitchFamily="34" charset="0"/>
                <a:cs typeface="Arial" panose="020B0604020202020204" pitchFamily="34" charset="0"/>
              </a:rPr>
              <a:t>Customer Experience Enhancement: </a:t>
            </a:r>
          </a:p>
          <a:p>
            <a:pPr lvl="0">
              <a:lnSpc>
                <a:spcPct val="107000"/>
              </a:lnSpc>
              <a:spcAft>
                <a:spcPts val="800"/>
              </a:spcAft>
              <a:tabLst>
                <a:tab pos="588645" algn="l"/>
              </a:tabLst>
            </a:pPr>
            <a:r>
              <a:rPr lang="en-IN" kern="100" dirty="0">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ICICI Bank, like any other financial institution, would likely focus on improving the overall customer experience. This could involve researching and implementing innovative digital banking solutions, user-friendly interfaces, and personalized services to attract and retain customers.</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spcAft>
                <a:spcPts val="800"/>
              </a:spcAft>
              <a:tabLst>
                <a:tab pos="588645" algn="l"/>
              </a:tabLst>
            </a:pPr>
            <a:r>
              <a:rPr lang="en-IN" sz="1800" kern="100" dirty="0">
                <a:effectLst/>
                <a:latin typeface="Calibri" panose="020F0502020204030204" pitchFamily="34" charset="0"/>
                <a:ea typeface="Calibri" panose="020F0502020204030204" pitchFamily="34" charset="0"/>
                <a:cs typeface="Arial" panose="020B0604020202020204" pitchFamily="34" charset="0"/>
              </a:rPr>
              <a:t>2.Digital Transformation: </a:t>
            </a:r>
          </a:p>
          <a:p>
            <a:pPr lvl="0">
              <a:lnSpc>
                <a:spcPct val="107000"/>
              </a:lnSpc>
              <a:spcAft>
                <a:spcPts val="800"/>
              </a:spcAft>
              <a:tabLst>
                <a:tab pos="588645" algn="l"/>
              </a:tabLst>
            </a:pPr>
            <a:r>
              <a:rPr lang="en-IN" kern="100" dirty="0">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To stay competitive and meet the evolving demands of tech-savvy customers, ICICI Bank might have been keen on digital transformation initiatives. Research in this area would involve exploring emerging technologies, such as AI, blockchain, and data analytics, to optimize operations and enhance services.</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Calibri" panose="020F0502020204030204" pitchFamily="34" charset="0"/>
                <a:ea typeface="Calibri" panose="020F0502020204030204" pitchFamily="34" charset="0"/>
                <a:cs typeface="Arial" panose="020B0604020202020204" pitchFamily="34" charset="0"/>
              </a:rPr>
              <a:t>3.Risk Management and Fraud Detection:</a:t>
            </a:r>
          </a:p>
          <a:p>
            <a:r>
              <a:rPr lang="en-IN" dirty="0">
                <a:latin typeface="Calibri" panose="020F0502020204030204" pitchFamily="34" charset="0"/>
                <a:ea typeface="Calibri" panose="020F0502020204030204" pitchFamily="34" charset="0"/>
                <a:cs typeface="Arial" panose="020B0604020202020204" pitchFamily="34" charset="0"/>
              </a:rPr>
              <a:t>                                                                       </a:t>
            </a:r>
            <a:r>
              <a:rPr lang="en-IN" sz="1800" dirty="0">
                <a:effectLst/>
                <a:latin typeface="Calibri" panose="020F0502020204030204" pitchFamily="34" charset="0"/>
                <a:ea typeface="Calibri" panose="020F0502020204030204" pitchFamily="34" charset="0"/>
                <a:cs typeface="Arial" panose="020B0604020202020204" pitchFamily="34" charset="0"/>
              </a:rPr>
              <a:t> Managing risks and ensuring robust fraud detection mechanisms are vital for any financial institution. ICICI Bank would likely have been conducting research to improve its risk assessment models, anti-fraud measures, and cybersecurity protocols to protect both the bank and its customers.</a:t>
            </a:r>
            <a:endParaRPr lang="en-IN" dirty="0"/>
          </a:p>
        </p:txBody>
      </p:sp>
      <p:sp>
        <p:nvSpPr>
          <p:cNvPr id="5" name="TextBox 4">
            <a:extLst>
              <a:ext uri="{FF2B5EF4-FFF2-40B4-BE49-F238E27FC236}">
                <a16:creationId xmlns:a16="http://schemas.microsoft.com/office/drawing/2014/main" id="{CE293E28-A62B-EFAA-A659-0658E4570446}"/>
              </a:ext>
            </a:extLst>
          </p:cNvPr>
          <p:cNvSpPr txBox="1"/>
          <p:nvPr/>
        </p:nvSpPr>
        <p:spPr>
          <a:xfrm>
            <a:off x="8965" y="4416416"/>
            <a:ext cx="11788588" cy="2313967"/>
          </a:xfrm>
          <a:prstGeom prst="rect">
            <a:avLst/>
          </a:prstGeom>
          <a:noFill/>
        </p:spPr>
        <p:txBody>
          <a:bodyPr wrap="square">
            <a:spAutoFit/>
          </a:bodyPr>
          <a:lstStyle/>
          <a:p>
            <a:pPr lvl="0" rtl="0">
              <a:lnSpc>
                <a:spcPct val="107000"/>
              </a:lnSpc>
              <a:spcAft>
                <a:spcPts val="800"/>
              </a:spcAft>
              <a:tabLst>
                <a:tab pos="588645" algn="l"/>
              </a:tabLst>
            </a:pPr>
            <a:r>
              <a:rPr lang="en-IN" sz="1800" kern="100" dirty="0">
                <a:effectLst/>
                <a:latin typeface="Calibri" panose="020F0502020204030204" pitchFamily="34" charset="0"/>
                <a:ea typeface="Calibri" panose="020F0502020204030204" pitchFamily="34" charset="0"/>
                <a:cs typeface="Arial" panose="020B0604020202020204" pitchFamily="34" charset="0"/>
              </a:rPr>
              <a:t>4.Financial Inclusion:</a:t>
            </a:r>
          </a:p>
          <a:p>
            <a:pPr lvl="0" rtl="0">
              <a:lnSpc>
                <a:spcPct val="107000"/>
              </a:lnSpc>
              <a:spcAft>
                <a:spcPts val="800"/>
              </a:spcAft>
              <a:tabLst>
                <a:tab pos="588645" algn="l"/>
              </a:tabLst>
            </a:pPr>
            <a:r>
              <a:rPr lang="en-IN" kern="100" dirty="0">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 With the Indian government's focus on financial inclusion and digital payment systems, ICICI Bank might have been conducting research to reach underserved populations, exploring ways to expand banking services in rural areas and providing access to various financial products.</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Calibri" panose="020F0502020204030204" pitchFamily="34" charset="0"/>
                <a:ea typeface="Calibri" panose="020F0502020204030204" pitchFamily="34" charset="0"/>
                <a:cs typeface="Arial" panose="020B0604020202020204" pitchFamily="34" charset="0"/>
              </a:rPr>
              <a:t>5.Product and Service Innovation:</a:t>
            </a:r>
          </a:p>
          <a:p>
            <a:r>
              <a:rPr lang="en-IN" dirty="0">
                <a:latin typeface="Calibri" panose="020F0502020204030204" pitchFamily="34" charset="0"/>
                <a:ea typeface="Calibri" panose="020F0502020204030204" pitchFamily="34" charset="0"/>
                <a:cs typeface="Arial" panose="020B0604020202020204" pitchFamily="34" charset="0"/>
              </a:rPr>
              <a:t>                                                 </a:t>
            </a:r>
            <a:r>
              <a:rPr lang="en-IN" sz="1800" dirty="0">
                <a:effectLst/>
                <a:latin typeface="Calibri" panose="020F0502020204030204" pitchFamily="34" charset="0"/>
                <a:ea typeface="Calibri" panose="020F0502020204030204" pitchFamily="34" charset="0"/>
                <a:cs typeface="Arial" panose="020B0604020202020204" pitchFamily="34" charset="0"/>
              </a:rPr>
              <a:t> Researching and developing new financial products and services is crucial for a bank's growth. ICICI Bank might have been exploring opportunities in areas such as wealth management, insurance, investment banking</a:t>
            </a:r>
            <a:r>
              <a:rPr lang="en-IN" dirty="0">
                <a:latin typeface="Calibri" panose="020F0502020204030204" pitchFamily="34" charset="0"/>
                <a:ea typeface="Calibri" panose="020F0502020204030204" pitchFamily="34" charset="0"/>
                <a:cs typeface="Arial" panose="020B0604020202020204" pitchFamily="34" charset="0"/>
              </a:rPr>
              <a:t> etc.</a:t>
            </a:r>
            <a:endParaRPr lang="en-IN" dirty="0"/>
          </a:p>
        </p:txBody>
      </p:sp>
    </p:spTree>
    <p:extLst>
      <p:ext uri="{BB962C8B-B14F-4D97-AF65-F5344CB8AC3E}">
        <p14:creationId xmlns:p14="http://schemas.microsoft.com/office/powerpoint/2010/main" val="3994658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96AA8B-0285-70BF-F257-7D04048F748E}"/>
              </a:ext>
            </a:extLst>
          </p:cNvPr>
          <p:cNvSpPr txBox="1"/>
          <p:nvPr/>
        </p:nvSpPr>
        <p:spPr>
          <a:xfrm>
            <a:off x="-215152" y="282634"/>
            <a:ext cx="11869270" cy="1079142"/>
          </a:xfrm>
          <a:prstGeom prst="rect">
            <a:avLst/>
          </a:prstGeom>
          <a:noFill/>
        </p:spPr>
        <p:txBody>
          <a:bodyPr wrap="square">
            <a:spAutoFit/>
          </a:bodyPr>
          <a:lstStyle/>
          <a:p>
            <a:pPr marL="228600">
              <a:lnSpc>
                <a:spcPct val="107000"/>
              </a:lnSpc>
              <a:spcAft>
                <a:spcPts val="800"/>
              </a:spcAft>
            </a:pPr>
            <a:r>
              <a:rPr lang="en-IN" sz="1800" kern="100" dirty="0">
                <a:effectLst/>
                <a:latin typeface="Britannic Bold" panose="020B0903060703020204" pitchFamily="34" charset="0"/>
                <a:ea typeface="Calibri" panose="020F0502020204030204" pitchFamily="34" charset="0"/>
                <a:cs typeface="Arial" panose="020B0604020202020204" pitchFamily="34" charset="0"/>
              </a:rPr>
              <a:t>*BRAINSTROM SEED KEYWORDS:</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marL="228600">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Here are some of the brainstorm of seed keywords related  to ICICI Bank:</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marL="228600">
              <a:lnSpc>
                <a:spcPct val="107000"/>
              </a:lnSpc>
              <a:spcAft>
                <a:spcPts val="800"/>
              </a:spcAft>
            </a:pPr>
            <a:r>
              <a:rPr lang="en-IN" sz="1200" kern="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8" name="TextBox 7">
            <a:extLst>
              <a:ext uri="{FF2B5EF4-FFF2-40B4-BE49-F238E27FC236}">
                <a16:creationId xmlns:a16="http://schemas.microsoft.com/office/drawing/2014/main" id="{0106D388-91D9-C473-9D60-8912C2135441}"/>
              </a:ext>
            </a:extLst>
          </p:cNvPr>
          <p:cNvSpPr txBox="1"/>
          <p:nvPr/>
        </p:nvSpPr>
        <p:spPr>
          <a:xfrm>
            <a:off x="107577" y="1201271"/>
            <a:ext cx="5360894" cy="5355312"/>
          </a:xfrm>
          <a:prstGeom prst="rect">
            <a:avLst/>
          </a:prstGeom>
          <a:noFill/>
        </p:spPr>
        <p:txBody>
          <a:bodyPr wrap="square">
            <a:spAutoFit/>
          </a:bodyPr>
          <a:lstStyle/>
          <a:p>
            <a:r>
              <a:rPr lang="en-US" dirty="0"/>
              <a:t>ICICI Bank</a:t>
            </a:r>
          </a:p>
          <a:p>
            <a:r>
              <a:rPr lang="en-US" dirty="0"/>
              <a:t>Banking</a:t>
            </a:r>
          </a:p>
          <a:p>
            <a:r>
              <a:rPr lang="en-US" dirty="0"/>
              <a:t>Online Banking</a:t>
            </a:r>
          </a:p>
          <a:p>
            <a:r>
              <a:rPr lang="en-US" dirty="0"/>
              <a:t>Internet Banking</a:t>
            </a:r>
          </a:p>
          <a:p>
            <a:r>
              <a:rPr lang="en-US" dirty="0"/>
              <a:t>Mobile Banking</a:t>
            </a:r>
          </a:p>
          <a:p>
            <a:r>
              <a:rPr lang="en-US" dirty="0"/>
              <a:t>Credit Cards</a:t>
            </a:r>
          </a:p>
          <a:p>
            <a:r>
              <a:rPr lang="en-US" dirty="0"/>
              <a:t>Debit Cards</a:t>
            </a:r>
          </a:p>
          <a:p>
            <a:r>
              <a:rPr lang="en-US" dirty="0"/>
              <a:t>Savings Account</a:t>
            </a:r>
          </a:p>
          <a:p>
            <a:r>
              <a:rPr lang="en-US" dirty="0"/>
              <a:t>Current Account</a:t>
            </a:r>
          </a:p>
          <a:p>
            <a:r>
              <a:rPr lang="en-US" dirty="0"/>
              <a:t>Personal Loans</a:t>
            </a:r>
          </a:p>
          <a:p>
            <a:r>
              <a:rPr lang="en-US" dirty="0"/>
              <a:t>Home Loans</a:t>
            </a:r>
          </a:p>
          <a:p>
            <a:r>
              <a:rPr lang="en-US" dirty="0"/>
              <a:t>Car Loans</a:t>
            </a:r>
          </a:p>
          <a:p>
            <a:r>
              <a:rPr lang="en-US" dirty="0"/>
              <a:t>Fixed Deposits</a:t>
            </a:r>
          </a:p>
          <a:p>
            <a:r>
              <a:rPr lang="en-US" dirty="0"/>
              <a:t>Investment</a:t>
            </a:r>
          </a:p>
          <a:p>
            <a:r>
              <a:rPr lang="en-US" dirty="0"/>
              <a:t>Mutual Funds</a:t>
            </a:r>
          </a:p>
          <a:p>
            <a:r>
              <a:rPr lang="en-US" dirty="0"/>
              <a:t>Insurance</a:t>
            </a:r>
          </a:p>
          <a:p>
            <a:endParaRPr lang="en-US" dirty="0"/>
          </a:p>
          <a:p>
            <a:endParaRPr lang="en-US" dirty="0"/>
          </a:p>
          <a:p>
            <a:endParaRPr lang="en-US" dirty="0"/>
          </a:p>
        </p:txBody>
      </p:sp>
    </p:spTree>
    <p:extLst>
      <p:ext uri="{BB962C8B-B14F-4D97-AF65-F5344CB8AC3E}">
        <p14:creationId xmlns:p14="http://schemas.microsoft.com/office/powerpoint/2010/main" val="2182724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67E4ED-2306-6BBE-0952-4802DAB677DA}"/>
              </a:ext>
            </a:extLst>
          </p:cNvPr>
          <p:cNvSpPr txBox="1"/>
          <p:nvPr/>
        </p:nvSpPr>
        <p:spPr>
          <a:xfrm>
            <a:off x="0" y="-295835"/>
            <a:ext cx="12120282" cy="1510157"/>
          </a:xfrm>
          <a:prstGeom prst="rect">
            <a:avLst/>
          </a:prstGeom>
          <a:noFill/>
        </p:spPr>
        <p:txBody>
          <a:bodyPr wrap="square">
            <a:spAutoFit/>
          </a:bodyPr>
          <a:lstStyle/>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 </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2000" kern="100" dirty="0">
                <a:effectLst/>
                <a:latin typeface="Britannic Bold" panose="020B0903060703020204" pitchFamily="34" charset="0"/>
                <a:ea typeface="Calibri" panose="020F0502020204030204" pitchFamily="34" charset="0"/>
                <a:cs typeface="Arial" panose="020B0604020202020204" pitchFamily="34" charset="0"/>
              </a:rPr>
              <a:t> *KEYWORD RESEARCH:</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Calibri" panose="020F0502020204030204" pitchFamily="34" charset="0"/>
                <a:ea typeface="Calibri" panose="020F0502020204030204" pitchFamily="34" charset="0"/>
                <a:cs typeface="Arial" panose="020B0604020202020204" pitchFamily="34" charset="0"/>
              </a:rPr>
              <a:t>                                              Keyword research is the process of finding and analysing search terms that people enter into search engine with the goal of using that data for a specific purpose, often for search engine optimization (SEO) or general marketing</a:t>
            </a:r>
            <a:endParaRPr lang="en-IN" dirty="0"/>
          </a:p>
        </p:txBody>
      </p:sp>
      <p:sp>
        <p:nvSpPr>
          <p:cNvPr id="7" name="TextBox 6">
            <a:extLst>
              <a:ext uri="{FF2B5EF4-FFF2-40B4-BE49-F238E27FC236}">
                <a16:creationId xmlns:a16="http://schemas.microsoft.com/office/drawing/2014/main" id="{C900B2E6-A57A-76CA-6AE5-59B38F7122B5}"/>
              </a:ext>
            </a:extLst>
          </p:cNvPr>
          <p:cNvSpPr txBox="1"/>
          <p:nvPr/>
        </p:nvSpPr>
        <p:spPr>
          <a:xfrm>
            <a:off x="-1" y="1214323"/>
            <a:ext cx="12039601" cy="1078244"/>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a:t>
            </a:r>
            <a:r>
              <a:rPr lang="en-IN" sz="2000" kern="100" dirty="0">
                <a:effectLst/>
                <a:latin typeface="Britannic Bold" panose="020B0903060703020204" pitchFamily="34" charset="0"/>
                <a:ea typeface="Calibri" panose="020F0502020204030204" pitchFamily="34" charset="0"/>
                <a:cs typeface="Arial" panose="020B0604020202020204" pitchFamily="34" charset="0"/>
              </a:rPr>
              <a:t>Keyword Research for ICICI Bank</a:t>
            </a:r>
            <a:r>
              <a:rPr lang="en-IN" sz="1800" kern="100" dirty="0">
                <a:effectLst/>
                <a:latin typeface="Calibri" panose="020F0502020204030204" pitchFamily="34" charset="0"/>
                <a:ea typeface="Calibri" panose="020F0502020204030204" pitchFamily="34" charset="0"/>
                <a:cs typeface="Arial" panose="020B0604020202020204" pitchFamily="34" charset="0"/>
              </a:rPr>
              <a:t>:</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Calibri" panose="020F0502020204030204" pitchFamily="34" charset="0"/>
                <a:ea typeface="Calibri" panose="020F0502020204030204" pitchFamily="34" charset="0"/>
                <a:cs typeface="Arial" panose="020B0604020202020204" pitchFamily="34" charset="0"/>
              </a:rPr>
              <a:t>                                                    The following are the relevant keywords of ICICI Bank that have been found after thorough research and filtering.</a:t>
            </a:r>
            <a:endParaRPr lang="en-IN" dirty="0"/>
          </a:p>
        </p:txBody>
      </p:sp>
      <p:sp>
        <p:nvSpPr>
          <p:cNvPr id="4" name="TextBox 3">
            <a:extLst>
              <a:ext uri="{FF2B5EF4-FFF2-40B4-BE49-F238E27FC236}">
                <a16:creationId xmlns:a16="http://schemas.microsoft.com/office/drawing/2014/main" id="{072FF41B-49FD-8200-56E2-8BD44AF3A07C}"/>
              </a:ext>
            </a:extLst>
          </p:cNvPr>
          <p:cNvSpPr txBox="1"/>
          <p:nvPr/>
        </p:nvSpPr>
        <p:spPr>
          <a:xfrm>
            <a:off x="0" y="2357718"/>
            <a:ext cx="12039599" cy="646331"/>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Arial" panose="020B0604020202020204" pitchFamily="34" charset="0"/>
              </a:rPr>
              <a:t>                                                      These keywords are further filtered as per the high and low traffic, popularity and few other criteria based on the requirement of our research.</a:t>
            </a:r>
            <a:endParaRPr lang="en-IN" dirty="0"/>
          </a:p>
        </p:txBody>
      </p:sp>
      <p:pic>
        <p:nvPicPr>
          <p:cNvPr id="9" name="Picture 8">
            <a:extLst>
              <a:ext uri="{FF2B5EF4-FFF2-40B4-BE49-F238E27FC236}">
                <a16:creationId xmlns:a16="http://schemas.microsoft.com/office/drawing/2014/main" id="{B83C3B64-3A0C-05A7-5542-399154DE35F2}"/>
              </a:ext>
            </a:extLst>
          </p:cNvPr>
          <p:cNvPicPr>
            <a:picLocks noChangeAspect="1"/>
          </p:cNvPicPr>
          <p:nvPr/>
        </p:nvPicPr>
        <p:blipFill>
          <a:blip r:embed="rId2"/>
          <a:stretch>
            <a:fillRect/>
          </a:stretch>
        </p:blipFill>
        <p:spPr>
          <a:xfrm>
            <a:off x="0" y="3164541"/>
            <a:ext cx="12192000" cy="3334886"/>
          </a:xfrm>
          <a:prstGeom prst="rect">
            <a:avLst/>
          </a:prstGeom>
        </p:spPr>
      </p:pic>
    </p:spTree>
    <p:extLst>
      <p:ext uri="{BB962C8B-B14F-4D97-AF65-F5344CB8AC3E}">
        <p14:creationId xmlns:p14="http://schemas.microsoft.com/office/powerpoint/2010/main" val="2447699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F89775-8B69-005F-D8B5-6C5CFDADB7BD}"/>
              </a:ext>
            </a:extLst>
          </p:cNvPr>
          <p:cNvPicPr>
            <a:picLocks noChangeAspect="1"/>
          </p:cNvPicPr>
          <p:nvPr/>
        </p:nvPicPr>
        <p:blipFill>
          <a:blip r:embed="rId2"/>
          <a:stretch>
            <a:fillRect/>
          </a:stretch>
        </p:blipFill>
        <p:spPr>
          <a:xfrm>
            <a:off x="0" y="-295835"/>
            <a:ext cx="12192000" cy="3603811"/>
          </a:xfrm>
          <a:prstGeom prst="rect">
            <a:avLst/>
          </a:prstGeom>
        </p:spPr>
      </p:pic>
      <p:pic>
        <p:nvPicPr>
          <p:cNvPr id="7" name="Picture 6">
            <a:extLst>
              <a:ext uri="{FF2B5EF4-FFF2-40B4-BE49-F238E27FC236}">
                <a16:creationId xmlns:a16="http://schemas.microsoft.com/office/drawing/2014/main" id="{621EC9A0-B62A-BD58-C060-492E89FE6DB1}"/>
              </a:ext>
            </a:extLst>
          </p:cNvPr>
          <p:cNvPicPr>
            <a:picLocks noChangeAspect="1"/>
          </p:cNvPicPr>
          <p:nvPr/>
        </p:nvPicPr>
        <p:blipFill>
          <a:blip r:embed="rId3"/>
          <a:stretch>
            <a:fillRect/>
          </a:stretch>
        </p:blipFill>
        <p:spPr>
          <a:xfrm>
            <a:off x="0" y="3428999"/>
            <a:ext cx="12192000" cy="3070413"/>
          </a:xfrm>
          <a:prstGeom prst="rect">
            <a:avLst/>
          </a:prstGeom>
        </p:spPr>
      </p:pic>
    </p:spTree>
    <p:extLst>
      <p:ext uri="{BB962C8B-B14F-4D97-AF65-F5344CB8AC3E}">
        <p14:creationId xmlns:p14="http://schemas.microsoft.com/office/powerpoint/2010/main" val="322102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19703C-FEA3-B831-6CF1-957C008CF5A3}"/>
              </a:ext>
            </a:extLst>
          </p:cNvPr>
          <p:cNvPicPr>
            <a:picLocks noChangeAspect="1"/>
          </p:cNvPicPr>
          <p:nvPr/>
        </p:nvPicPr>
        <p:blipFill>
          <a:blip r:embed="rId2"/>
          <a:stretch>
            <a:fillRect/>
          </a:stretch>
        </p:blipFill>
        <p:spPr>
          <a:xfrm>
            <a:off x="190934" y="636494"/>
            <a:ext cx="11810132" cy="6069106"/>
          </a:xfrm>
          <a:prstGeom prst="rect">
            <a:avLst/>
          </a:prstGeom>
        </p:spPr>
      </p:pic>
      <p:sp>
        <p:nvSpPr>
          <p:cNvPr id="5" name="TextBox 4">
            <a:extLst>
              <a:ext uri="{FF2B5EF4-FFF2-40B4-BE49-F238E27FC236}">
                <a16:creationId xmlns:a16="http://schemas.microsoft.com/office/drawing/2014/main" id="{ABA12CC1-C321-060B-DDA4-5B285842F15E}"/>
              </a:ext>
            </a:extLst>
          </p:cNvPr>
          <p:cNvSpPr txBox="1"/>
          <p:nvPr/>
        </p:nvSpPr>
        <p:spPr>
          <a:xfrm>
            <a:off x="190934" y="152400"/>
            <a:ext cx="6096000" cy="373820"/>
          </a:xfrm>
          <a:prstGeom prst="rect">
            <a:avLst/>
          </a:prstGeom>
          <a:noFill/>
        </p:spPr>
        <p:txBody>
          <a:bodyPr wrap="square">
            <a:spAutoFit/>
          </a:bodyPr>
          <a:lstStyle/>
          <a:p>
            <a:pPr>
              <a:lnSpc>
                <a:spcPct val="107000"/>
              </a:lnSpc>
              <a:spcAft>
                <a:spcPts val="800"/>
              </a:spcAft>
            </a:pPr>
            <a:r>
              <a:rPr lang="en-IN" sz="1800" kern="100" dirty="0">
                <a:effectLst/>
                <a:latin typeface="Britannic Bold" panose="020B0903060703020204" pitchFamily="34" charset="0"/>
                <a:ea typeface="Calibri" panose="020F0502020204030204" pitchFamily="34" charset="0"/>
                <a:cs typeface="Arial" panose="020B0604020202020204" pitchFamily="34" charset="0"/>
              </a:rPr>
              <a:t>*ICICI BANK KEYWORDS:</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13581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1549F6-557F-24CC-7049-3963523C9F16}"/>
              </a:ext>
            </a:extLst>
          </p:cNvPr>
          <p:cNvSpPr txBox="1"/>
          <p:nvPr/>
        </p:nvSpPr>
        <p:spPr>
          <a:xfrm>
            <a:off x="0" y="58271"/>
            <a:ext cx="6096000" cy="369332"/>
          </a:xfrm>
          <a:prstGeom prst="rect">
            <a:avLst/>
          </a:prstGeom>
          <a:noFill/>
        </p:spPr>
        <p:txBody>
          <a:bodyPr wrap="square">
            <a:spAutoFit/>
          </a:bodyPr>
          <a:lstStyle/>
          <a:p>
            <a:r>
              <a:rPr lang="en-IN" sz="1050" dirty="0">
                <a:effectLst/>
                <a:latin typeface="Calibri" panose="020F0502020204030204" pitchFamily="34" charset="0"/>
                <a:ea typeface="Calibri" panose="020F0502020204030204" pitchFamily="34" charset="0"/>
                <a:cs typeface="Arial" panose="020B0604020202020204" pitchFamily="34" charset="0"/>
              </a:rPr>
              <a:t> </a:t>
            </a:r>
            <a:r>
              <a:rPr lang="en-IN" sz="1050" dirty="0">
                <a:effectLst/>
                <a:latin typeface="Britannic Bold" panose="020B0903060703020204" pitchFamily="34" charset="0"/>
                <a:ea typeface="Calibri" panose="020F0502020204030204" pitchFamily="34" charset="0"/>
                <a:cs typeface="Arial" panose="020B0604020202020204" pitchFamily="34" charset="0"/>
              </a:rPr>
              <a:t>*</a:t>
            </a:r>
            <a:r>
              <a:rPr lang="en-IN" sz="1800" dirty="0">
                <a:effectLst/>
                <a:latin typeface="Britannic Bold" panose="020B0903060703020204" pitchFamily="34" charset="0"/>
                <a:ea typeface="Calibri" panose="020F0502020204030204" pitchFamily="34" charset="0"/>
                <a:cs typeface="Arial" panose="020B0604020202020204" pitchFamily="34" charset="0"/>
              </a:rPr>
              <a:t>ANALZE COMPETITOR KEYWORD</a:t>
            </a:r>
            <a:endParaRPr lang="en-IN" dirty="0"/>
          </a:p>
        </p:txBody>
      </p:sp>
      <p:pic>
        <p:nvPicPr>
          <p:cNvPr id="7" name="Picture 6">
            <a:extLst>
              <a:ext uri="{FF2B5EF4-FFF2-40B4-BE49-F238E27FC236}">
                <a16:creationId xmlns:a16="http://schemas.microsoft.com/office/drawing/2014/main" id="{5012C2D0-AFAE-5083-523C-2759296352E6}"/>
              </a:ext>
            </a:extLst>
          </p:cNvPr>
          <p:cNvPicPr>
            <a:picLocks noChangeAspect="1"/>
          </p:cNvPicPr>
          <p:nvPr/>
        </p:nvPicPr>
        <p:blipFill>
          <a:blip r:embed="rId2"/>
          <a:stretch>
            <a:fillRect/>
          </a:stretch>
        </p:blipFill>
        <p:spPr>
          <a:xfrm>
            <a:off x="0" y="573742"/>
            <a:ext cx="12192000" cy="3944470"/>
          </a:xfrm>
          <a:prstGeom prst="rect">
            <a:avLst/>
          </a:prstGeom>
        </p:spPr>
      </p:pic>
    </p:spTree>
    <p:extLst>
      <p:ext uri="{BB962C8B-B14F-4D97-AF65-F5344CB8AC3E}">
        <p14:creationId xmlns:p14="http://schemas.microsoft.com/office/powerpoint/2010/main" val="4079821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2953EA-5D82-56F8-275C-BCB6CDB22560}"/>
              </a:ext>
            </a:extLst>
          </p:cNvPr>
          <p:cNvSpPr txBox="1"/>
          <p:nvPr/>
        </p:nvSpPr>
        <p:spPr>
          <a:xfrm>
            <a:off x="134471" y="714578"/>
            <a:ext cx="6096000" cy="4801314"/>
          </a:xfrm>
          <a:prstGeom prst="rect">
            <a:avLst/>
          </a:prstGeom>
          <a:noFill/>
        </p:spPr>
        <p:txBody>
          <a:bodyPr wrap="square">
            <a:spAutoFit/>
          </a:bodyPr>
          <a:lstStyle/>
          <a:p>
            <a:pPr algn="l">
              <a:buFont typeface="+mj-lt"/>
              <a:buAutoNum type="arabicPeriod"/>
            </a:pPr>
            <a:r>
              <a:rPr lang="en-IN" b="0" i="0" dirty="0">
                <a:solidFill>
                  <a:srgbClr val="374151"/>
                </a:solidFill>
                <a:effectLst/>
                <a:latin typeface="Söhne"/>
              </a:rPr>
              <a:t>"ICICI Bank online banking login"</a:t>
            </a:r>
          </a:p>
          <a:p>
            <a:pPr algn="l">
              <a:buFont typeface="+mj-lt"/>
              <a:buAutoNum type="arabicPeriod"/>
            </a:pPr>
            <a:r>
              <a:rPr lang="en-IN" b="0" i="0" dirty="0">
                <a:solidFill>
                  <a:srgbClr val="374151"/>
                </a:solidFill>
                <a:effectLst/>
                <a:latin typeface="Söhne"/>
              </a:rPr>
              <a:t>"ICICI Bank credit card rewards program"</a:t>
            </a:r>
          </a:p>
          <a:p>
            <a:pPr algn="l">
              <a:buFont typeface="+mj-lt"/>
              <a:buAutoNum type="arabicPeriod"/>
            </a:pPr>
            <a:r>
              <a:rPr lang="en-IN" b="0" i="0" dirty="0">
                <a:solidFill>
                  <a:srgbClr val="374151"/>
                </a:solidFill>
                <a:effectLst/>
                <a:latin typeface="Söhne"/>
              </a:rPr>
              <a:t>"How to open an ICICI Bank savings account"</a:t>
            </a:r>
          </a:p>
          <a:p>
            <a:pPr algn="l">
              <a:buFont typeface="+mj-lt"/>
              <a:buAutoNum type="arabicPeriod"/>
            </a:pPr>
            <a:r>
              <a:rPr lang="en-IN" b="0" i="0" dirty="0">
                <a:solidFill>
                  <a:srgbClr val="374151"/>
                </a:solidFill>
                <a:effectLst/>
                <a:latin typeface="Söhne"/>
              </a:rPr>
              <a:t>"ICICI Bank home loan interest rates 2023"</a:t>
            </a:r>
          </a:p>
          <a:p>
            <a:pPr algn="l">
              <a:buFont typeface="+mj-lt"/>
              <a:buAutoNum type="arabicPeriod"/>
            </a:pPr>
            <a:r>
              <a:rPr lang="en-IN" b="0" i="0" dirty="0">
                <a:solidFill>
                  <a:srgbClr val="374151"/>
                </a:solidFill>
                <a:effectLst/>
                <a:latin typeface="Söhne"/>
              </a:rPr>
              <a:t>"ICICI Bank car loan eligibility criteria"</a:t>
            </a:r>
          </a:p>
          <a:p>
            <a:pPr algn="l">
              <a:buFont typeface="+mj-lt"/>
              <a:buAutoNum type="arabicPeriod"/>
            </a:pPr>
            <a:r>
              <a:rPr lang="en-IN" b="0" i="0" dirty="0">
                <a:solidFill>
                  <a:srgbClr val="374151"/>
                </a:solidFill>
                <a:effectLst/>
                <a:latin typeface="Söhne"/>
              </a:rPr>
              <a:t>"ICICI Bank fixed deposit rates for senior citizens"</a:t>
            </a:r>
          </a:p>
          <a:p>
            <a:pPr algn="l">
              <a:buFont typeface="+mj-lt"/>
              <a:buAutoNum type="arabicPeriod"/>
            </a:pPr>
            <a:r>
              <a:rPr lang="en-IN" b="0" i="0" dirty="0">
                <a:solidFill>
                  <a:srgbClr val="374151"/>
                </a:solidFill>
                <a:effectLst/>
                <a:latin typeface="Söhne"/>
              </a:rPr>
              <a:t>"ICICI Bank NRI banking services"</a:t>
            </a:r>
          </a:p>
          <a:p>
            <a:pPr algn="l">
              <a:buFont typeface="+mj-lt"/>
              <a:buAutoNum type="arabicPeriod"/>
            </a:pPr>
            <a:r>
              <a:rPr lang="en-IN" b="0" i="0" dirty="0">
                <a:solidFill>
                  <a:srgbClr val="374151"/>
                </a:solidFill>
                <a:effectLst/>
                <a:latin typeface="Söhne"/>
              </a:rPr>
              <a:t>"ICICI Bank foreign exchange rates today"</a:t>
            </a:r>
          </a:p>
          <a:p>
            <a:pPr algn="l">
              <a:buFont typeface="+mj-lt"/>
              <a:buAutoNum type="arabicPeriod"/>
            </a:pPr>
            <a:r>
              <a:rPr lang="en-IN" b="0" i="0" dirty="0">
                <a:solidFill>
                  <a:srgbClr val="374151"/>
                </a:solidFill>
                <a:effectLst/>
                <a:latin typeface="Söhne"/>
              </a:rPr>
              <a:t>"ICICI Bank money transfer charges"</a:t>
            </a:r>
          </a:p>
          <a:p>
            <a:pPr algn="l">
              <a:buFont typeface="+mj-lt"/>
              <a:buAutoNum type="arabicPeriod"/>
            </a:pPr>
            <a:r>
              <a:rPr lang="en-IN" b="0" i="0" dirty="0">
                <a:solidFill>
                  <a:srgbClr val="374151"/>
                </a:solidFill>
                <a:effectLst/>
                <a:latin typeface="Söhne"/>
              </a:rPr>
              <a:t>"ICICI Bank branch locator near me"</a:t>
            </a:r>
          </a:p>
          <a:p>
            <a:pPr algn="l">
              <a:buFont typeface="+mj-lt"/>
              <a:buAutoNum type="arabicPeriod"/>
            </a:pPr>
            <a:r>
              <a:rPr lang="en-IN" b="0" i="0" dirty="0">
                <a:solidFill>
                  <a:srgbClr val="374151"/>
                </a:solidFill>
                <a:effectLst/>
                <a:latin typeface="Söhne"/>
              </a:rPr>
              <a:t>"ICICI Bank customer service contact number"</a:t>
            </a:r>
          </a:p>
          <a:p>
            <a:pPr algn="l">
              <a:buFont typeface="+mj-lt"/>
              <a:buAutoNum type="arabicPeriod"/>
            </a:pPr>
            <a:r>
              <a:rPr lang="en-IN" b="0" i="0" dirty="0">
                <a:solidFill>
                  <a:srgbClr val="374151"/>
                </a:solidFill>
                <a:effectLst/>
                <a:latin typeface="Söhne"/>
              </a:rPr>
              <a:t>"ICICI Bank investment options for beginners"</a:t>
            </a:r>
          </a:p>
          <a:p>
            <a:pPr algn="l">
              <a:buFont typeface="+mj-lt"/>
              <a:buAutoNum type="arabicPeriod"/>
            </a:pPr>
            <a:r>
              <a:rPr lang="en-IN" b="0" i="0" dirty="0">
                <a:solidFill>
                  <a:srgbClr val="374151"/>
                </a:solidFill>
                <a:effectLst/>
                <a:latin typeface="Söhne"/>
              </a:rPr>
              <a:t>"ICICI Bank mutual funds performance review"</a:t>
            </a:r>
          </a:p>
          <a:p>
            <a:pPr algn="l">
              <a:buFont typeface="+mj-lt"/>
              <a:buAutoNum type="arabicPeriod"/>
            </a:pPr>
            <a:r>
              <a:rPr lang="en-IN" b="0" i="0" dirty="0">
                <a:solidFill>
                  <a:srgbClr val="374151"/>
                </a:solidFill>
                <a:effectLst/>
                <a:latin typeface="Söhne"/>
              </a:rPr>
              <a:t>"ICICI Bank life insurance plans comparison"</a:t>
            </a:r>
          </a:p>
          <a:p>
            <a:pPr algn="l">
              <a:buFont typeface="+mj-lt"/>
              <a:buAutoNum type="arabicPeriod"/>
            </a:pPr>
            <a:r>
              <a:rPr lang="en-IN" b="0" i="0" dirty="0">
                <a:solidFill>
                  <a:srgbClr val="374151"/>
                </a:solidFill>
                <a:effectLst/>
                <a:latin typeface="Söhne"/>
              </a:rPr>
              <a:t>"ICICI Bank business loan application process"</a:t>
            </a:r>
          </a:p>
          <a:p>
            <a:pPr algn="l">
              <a:buFont typeface="+mj-lt"/>
              <a:buAutoNum type="arabicPeriod"/>
            </a:pPr>
            <a:r>
              <a:rPr lang="en-IN" b="0" i="0" dirty="0">
                <a:solidFill>
                  <a:srgbClr val="374151"/>
                </a:solidFill>
                <a:effectLst/>
                <a:latin typeface="Söhne"/>
              </a:rPr>
              <a:t>"ICICI Bank mobile banking app features"</a:t>
            </a:r>
          </a:p>
          <a:p>
            <a:pPr algn="l">
              <a:buFont typeface="+mj-lt"/>
              <a:buAutoNum type="arabicPeriod"/>
            </a:pPr>
            <a:r>
              <a:rPr lang="en-IN" b="0" i="0" dirty="0">
                <a:solidFill>
                  <a:srgbClr val="374151"/>
                </a:solidFill>
                <a:effectLst/>
                <a:latin typeface="Söhne"/>
              </a:rPr>
              <a:t>"ICICI Bank net banking security tips"</a:t>
            </a:r>
          </a:p>
        </p:txBody>
      </p:sp>
      <p:sp>
        <p:nvSpPr>
          <p:cNvPr id="5" name="TextBox 4">
            <a:extLst>
              <a:ext uri="{FF2B5EF4-FFF2-40B4-BE49-F238E27FC236}">
                <a16:creationId xmlns:a16="http://schemas.microsoft.com/office/drawing/2014/main" id="{7EB6AA04-880D-A49E-55DD-CABD8DC0F488}"/>
              </a:ext>
            </a:extLst>
          </p:cNvPr>
          <p:cNvSpPr txBox="1"/>
          <p:nvPr/>
        </p:nvSpPr>
        <p:spPr>
          <a:xfrm>
            <a:off x="134471" y="124617"/>
            <a:ext cx="6096000" cy="369332"/>
          </a:xfrm>
          <a:prstGeom prst="rect">
            <a:avLst/>
          </a:prstGeom>
          <a:noFill/>
        </p:spPr>
        <p:txBody>
          <a:bodyPr wrap="square">
            <a:spAutoFit/>
          </a:bodyPr>
          <a:lstStyle/>
          <a:p>
            <a:r>
              <a:rPr lang="en-IN" sz="1800" dirty="0">
                <a:effectLst/>
                <a:latin typeface="Britannic Bold" panose="020B0903060703020204" pitchFamily="34" charset="0"/>
                <a:ea typeface="Calibri" panose="020F0502020204030204" pitchFamily="34" charset="0"/>
                <a:cs typeface="Arial" panose="020B0604020202020204" pitchFamily="34" charset="0"/>
              </a:rPr>
              <a:t>LONG-TAIL KEYWORDS SEARCH:</a:t>
            </a:r>
            <a:endParaRPr lang="en-IN" dirty="0"/>
          </a:p>
        </p:txBody>
      </p:sp>
    </p:spTree>
    <p:extLst>
      <p:ext uri="{BB962C8B-B14F-4D97-AF65-F5344CB8AC3E}">
        <p14:creationId xmlns:p14="http://schemas.microsoft.com/office/powerpoint/2010/main" val="4233578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6311EF-7E90-6EDE-1CC8-EE6925A3EA5A}"/>
              </a:ext>
            </a:extLst>
          </p:cNvPr>
          <p:cNvSpPr txBox="1"/>
          <p:nvPr/>
        </p:nvSpPr>
        <p:spPr>
          <a:xfrm>
            <a:off x="17930" y="676588"/>
            <a:ext cx="11743765" cy="2597058"/>
          </a:xfrm>
          <a:prstGeom prst="rect">
            <a:avLst/>
          </a:prstGeom>
          <a:noFill/>
        </p:spPr>
        <p:txBody>
          <a:bodyPr wrap="square">
            <a:spAutoFit/>
          </a:bodyPr>
          <a:lstStyle/>
          <a:p>
            <a:pPr>
              <a:lnSpc>
                <a:spcPct val="107000"/>
              </a:lnSpc>
              <a:spcAft>
                <a:spcPts val="800"/>
              </a:spcAft>
            </a:pPr>
            <a:r>
              <a:rPr lang="en-IN" sz="1800" kern="100" dirty="0">
                <a:effectLst/>
                <a:latin typeface="Britannic Bold" panose="020B0903060703020204" pitchFamily="34" charset="0"/>
                <a:ea typeface="Calibri" panose="020F0502020204030204" pitchFamily="34" charset="0"/>
                <a:cs typeface="Arial" panose="020B0604020202020204" pitchFamily="34" charset="0"/>
              </a:rPr>
              <a:t>META TAG OPTIMIZATION FOR  ICICI BANK:</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spcAft>
                <a:spcPts val="800"/>
              </a:spcAft>
              <a:tabLst>
                <a:tab pos="457200" algn="l"/>
              </a:tabLst>
            </a:pPr>
            <a:r>
              <a:rPr lang="en-IN" sz="1800" kern="100" dirty="0">
                <a:effectLst/>
                <a:latin typeface="Calibri" panose="020F0502020204030204" pitchFamily="34" charset="0"/>
                <a:ea typeface="Calibri" panose="020F0502020204030204" pitchFamily="34" charset="0"/>
                <a:cs typeface="Arial" panose="020B0604020202020204" pitchFamily="34" charset="0"/>
              </a:rPr>
              <a:t>1.Title Tag: </a:t>
            </a:r>
            <a:r>
              <a:rPr lang="en-IN" sz="1200" kern="100" dirty="0">
                <a:latin typeface="Calibri" panose="020F0502020204030204" pitchFamily="34" charset="0"/>
                <a:ea typeface="Calibri" panose="020F0502020204030204" pitchFamily="34" charset="0"/>
                <a:cs typeface="Arial" panose="020B0604020202020204" pitchFamily="34" charset="0"/>
              </a:rPr>
              <a:t>                                                                   </a:t>
            </a:r>
          </a:p>
          <a:p>
            <a:pPr lvl="0">
              <a:lnSpc>
                <a:spcPct val="107000"/>
              </a:lnSpc>
              <a:spcAft>
                <a:spcPts val="800"/>
              </a:spcAft>
              <a:tabLst>
                <a:tab pos="457200" algn="l"/>
              </a:tabLst>
            </a:pPr>
            <a:r>
              <a:rPr lang="en-IN" sz="1200" kern="100" dirty="0">
                <a:effectLst/>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The title tag is one of the most crucial meta tags. It   appears as the clickable headline in search engine results. Keep the title tag concise, within 50-60 characters, and include the brand name and primary keywords.</a:t>
            </a:r>
            <a:endParaRPr lang="en-IN" sz="1200" kern="100" dirty="0">
              <a:latin typeface="Calibri" panose="020F0502020204030204" pitchFamily="34" charset="0"/>
              <a:ea typeface="Calibri" panose="020F0502020204030204" pitchFamily="34" charset="0"/>
              <a:cs typeface="Arial" panose="020B0604020202020204" pitchFamily="34" charset="0"/>
            </a:endParaRPr>
          </a:p>
          <a:p>
            <a:pPr lvl="0">
              <a:lnSpc>
                <a:spcPct val="107000"/>
              </a:lnSpc>
              <a:spcAft>
                <a:spcPts val="800"/>
              </a:spcAft>
              <a:tabLst>
                <a:tab pos="457200" algn="l"/>
              </a:tabLst>
            </a:pPr>
            <a:r>
              <a:rPr lang="en-IN" sz="2000" kern="100" dirty="0">
                <a:effectLst/>
                <a:latin typeface="Calibri" panose="020F0502020204030204" pitchFamily="34" charset="0"/>
                <a:ea typeface="Calibri" panose="020F0502020204030204" pitchFamily="34" charset="0"/>
                <a:cs typeface="Arial" panose="020B0604020202020204" pitchFamily="34" charset="0"/>
              </a:rPr>
              <a:t>2</a:t>
            </a:r>
            <a:r>
              <a:rPr lang="en-IN" sz="2000" kern="100" dirty="0">
                <a:latin typeface="Calibri" panose="020F0502020204030204" pitchFamily="34" charset="0"/>
                <a:ea typeface="Calibri" panose="020F0502020204030204" pitchFamily="34" charset="0"/>
                <a:cs typeface="Arial" panose="020B0604020202020204" pitchFamily="34" charset="0"/>
              </a:rPr>
              <a:t>.</a:t>
            </a:r>
            <a:r>
              <a:rPr lang="en-IN" sz="2000" kern="100" dirty="0">
                <a:effectLst/>
                <a:latin typeface="Calibri" panose="020F0502020204030204" pitchFamily="34" charset="0"/>
                <a:ea typeface="Calibri" panose="020F0502020204030204" pitchFamily="34" charset="0"/>
                <a:cs typeface="Arial" panose="020B0604020202020204" pitchFamily="34" charset="0"/>
              </a:rPr>
              <a:t>Meta</a:t>
            </a:r>
            <a:r>
              <a:rPr lang="en-IN" sz="1800" kern="100" dirty="0">
                <a:effectLst/>
                <a:latin typeface="Calibri" panose="020F0502020204030204" pitchFamily="34" charset="0"/>
                <a:ea typeface="Calibri" panose="020F0502020204030204" pitchFamily="34" charset="0"/>
                <a:cs typeface="Arial" panose="020B0604020202020204" pitchFamily="34" charset="0"/>
              </a:rPr>
              <a:t> Description: </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The meta description provides a brief summary of the web page's content. Aim for 150-160 characters, and include relevant keywords and a compelling call-to-action to encourage clicks. </a:t>
            </a:r>
          </a:p>
        </p:txBody>
      </p:sp>
      <p:sp>
        <p:nvSpPr>
          <p:cNvPr id="5" name="TextBox 4">
            <a:extLst>
              <a:ext uri="{FF2B5EF4-FFF2-40B4-BE49-F238E27FC236}">
                <a16:creationId xmlns:a16="http://schemas.microsoft.com/office/drawing/2014/main" id="{C00435A4-2705-B54B-1897-68FB5AEF05C7}"/>
              </a:ext>
            </a:extLst>
          </p:cNvPr>
          <p:cNvSpPr txBox="1"/>
          <p:nvPr/>
        </p:nvSpPr>
        <p:spPr>
          <a:xfrm>
            <a:off x="-197223" y="3187648"/>
            <a:ext cx="11851342" cy="2066400"/>
          </a:xfrm>
          <a:prstGeom prst="rect">
            <a:avLst/>
          </a:prstGeom>
          <a:noFill/>
        </p:spPr>
        <p:txBody>
          <a:bodyPr wrap="square">
            <a:spAutoFit/>
          </a:bodyPr>
          <a:lstStyle/>
          <a:p>
            <a:pPr marL="228600">
              <a:lnSpc>
                <a:spcPct val="107000"/>
              </a:lnSpc>
              <a:spcAft>
                <a:spcPts val="800"/>
              </a:spcAft>
            </a:pPr>
            <a:r>
              <a:rPr lang="en-IN" kern="100" dirty="0">
                <a:latin typeface="Calibri" panose="020F0502020204030204" pitchFamily="34" charset="0"/>
                <a:ea typeface="Calibri" panose="020F0502020204030204" pitchFamily="34" charset="0"/>
                <a:cs typeface="Arial" panose="020B0604020202020204" pitchFamily="34" charset="0"/>
              </a:rPr>
              <a:t>3</a:t>
            </a:r>
            <a:r>
              <a:rPr lang="en-IN" sz="1800" kern="100" dirty="0">
                <a:effectLst/>
                <a:latin typeface="Calibri" panose="020F0502020204030204" pitchFamily="34" charset="0"/>
                <a:ea typeface="Calibri" panose="020F0502020204030204" pitchFamily="34" charset="0"/>
                <a:cs typeface="Arial" panose="020B0604020202020204" pitchFamily="34" charset="0"/>
              </a:rPr>
              <a:t>. Open Graph (OG) Tags (Social Media Optimization): </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marL="228600">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Include Open Graph tags to control how your content appears when shared on social media platforms like Facebook, Twitter, and LinkedIn. Customize the title, description, and image to make the shared content more engaging. </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marL="228600">
              <a:lnSpc>
                <a:spcPct val="107000"/>
              </a:lnSpc>
              <a:spcAft>
                <a:spcPts val="800"/>
              </a:spcAft>
            </a:pP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marL="228600">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FF0FB60F-A726-B618-E0CD-A7E3A4676FAC}"/>
              </a:ext>
            </a:extLst>
          </p:cNvPr>
          <p:cNvSpPr txBox="1"/>
          <p:nvPr/>
        </p:nvSpPr>
        <p:spPr>
          <a:xfrm>
            <a:off x="89647" y="181261"/>
            <a:ext cx="6284259" cy="373820"/>
          </a:xfrm>
          <a:prstGeom prst="rect">
            <a:avLst/>
          </a:prstGeom>
          <a:noFill/>
        </p:spPr>
        <p:txBody>
          <a:bodyPr wrap="square">
            <a:spAutoFit/>
          </a:bodyPr>
          <a:lstStyle/>
          <a:p>
            <a:pPr>
              <a:lnSpc>
                <a:spcPct val="107000"/>
              </a:lnSpc>
              <a:spcAft>
                <a:spcPts val="800"/>
              </a:spcAft>
            </a:pPr>
            <a:r>
              <a:rPr lang="en-IN" sz="1400" kern="100" dirty="0">
                <a:effectLst/>
                <a:latin typeface="Calibri" panose="020F0502020204030204" pitchFamily="34" charset="0"/>
                <a:ea typeface="Calibri" panose="020F0502020204030204" pitchFamily="34" charset="0"/>
                <a:cs typeface="Arial" panose="020B0604020202020204" pitchFamily="34" charset="0"/>
              </a:rPr>
              <a:t>*</a:t>
            </a:r>
            <a:r>
              <a:rPr lang="en-IN" sz="1800" kern="100" dirty="0">
                <a:effectLst/>
                <a:latin typeface="Britannic Bold" panose="020B0903060703020204" pitchFamily="34" charset="0"/>
                <a:ea typeface="Calibri" panose="020F0502020204030204" pitchFamily="34" charset="0"/>
                <a:cs typeface="Arial" panose="020B0604020202020204" pitchFamily="34" charset="0"/>
              </a:rPr>
              <a:t>ON-PAGE OPTIMIZATION:</a:t>
            </a:r>
            <a:endParaRPr lang="en-IN" sz="105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3255D381-1711-0117-5F88-8B1BDC34ACD1}"/>
              </a:ext>
            </a:extLst>
          </p:cNvPr>
          <p:cNvSpPr txBox="1"/>
          <p:nvPr/>
        </p:nvSpPr>
        <p:spPr>
          <a:xfrm>
            <a:off x="188259" y="4589929"/>
            <a:ext cx="12120282" cy="646331"/>
          </a:xfrm>
          <a:prstGeom prst="rect">
            <a:avLst/>
          </a:prstGeom>
          <a:noFill/>
        </p:spPr>
        <p:txBody>
          <a:bodyPr wrap="square">
            <a:spAutoFit/>
          </a:bodyPr>
          <a:lstStyle/>
          <a:p>
            <a:r>
              <a:rPr lang="en-IN"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Use the canonical tag to specify the preferred URL for a page with similar or duplicate content. This helps search engines understand the authoritative page and avoid duplicate content issues.</a:t>
            </a:r>
            <a:endParaRPr lang="en-IN" dirty="0"/>
          </a:p>
        </p:txBody>
      </p:sp>
    </p:spTree>
    <p:extLst>
      <p:ext uri="{BB962C8B-B14F-4D97-AF65-F5344CB8AC3E}">
        <p14:creationId xmlns:p14="http://schemas.microsoft.com/office/powerpoint/2010/main" val="1745568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0F7DED-226E-BAF1-8452-34CE79E2E8D1}"/>
              </a:ext>
            </a:extLst>
          </p:cNvPr>
          <p:cNvSpPr txBox="1"/>
          <p:nvPr/>
        </p:nvSpPr>
        <p:spPr>
          <a:xfrm>
            <a:off x="80682" y="242047"/>
            <a:ext cx="11860306" cy="1502784"/>
          </a:xfrm>
          <a:prstGeom prst="rect">
            <a:avLst/>
          </a:prstGeom>
          <a:noFill/>
        </p:spPr>
        <p:txBody>
          <a:bodyPr wrap="square">
            <a:spAutoFit/>
          </a:bodyPr>
          <a:lstStyle/>
          <a:p>
            <a:pPr>
              <a:lnSpc>
                <a:spcPct val="107000"/>
              </a:lnSpc>
              <a:spcAft>
                <a:spcPts val="800"/>
              </a:spcAft>
            </a:pPr>
            <a:r>
              <a:rPr lang="en-IN" sz="2000" kern="100" dirty="0">
                <a:effectLst/>
                <a:latin typeface="Britannic Bold" panose="020B0903060703020204" pitchFamily="34" charset="0"/>
                <a:ea typeface="Calibri" panose="020F0502020204030204" pitchFamily="34" charset="0"/>
                <a:cs typeface="Arial" panose="020B0604020202020204" pitchFamily="34" charset="0"/>
              </a:rPr>
              <a:t>*CONTENT OPTIMIZATION FOR ICICI BANK</a:t>
            </a:r>
            <a:r>
              <a:rPr lang="en-IN" sz="2000" kern="100" dirty="0">
                <a:effectLst/>
                <a:latin typeface="Calibri" panose="020F0502020204030204" pitchFamily="34" charset="0"/>
                <a:ea typeface="Calibri" panose="020F0502020204030204" pitchFamily="34" charset="0"/>
                <a:cs typeface="Arial" panose="020B0604020202020204" pitchFamily="34" charset="0"/>
              </a:rPr>
              <a:t>:</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Arial" panose="020B0604020202020204" pitchFamily="34" charset="0"/>
              </a:rPr>
              <a:t>Keyword Research:</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Conduct thorough keyword research to identify relevant keywords and phrases related to ICICI Bank's offerings. Use tools like Google Keyword Planner or other SEO software to find high-traffic, low-competition keywords.</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0B8A5F54-E583-DB3A-3660-BDBBEA33DAE2}"/>
              </a:ext>
            </a:extLst>
          </p:cNvPr>
          <p:cNvSpPr txBox="1"/>
          <p:nvPr/>
        </p:nvSpPr>
        <p:spPr>
          <a:xfrm>
            <a:off x="121023" y="1744831"/>
            <a:ext cx="11519648" cy="1077218"/>
          </a:xfrm>
          <a:prstGeom prst="rect">
            <a:avLst/>
          </a:prstGeom>
          <a:noFill/>
        </p:spPr>
        <p:txBody>
          <a:bodyPr wrap="square">
            <a:spAutoFit/>
          </a:bodyPr>
          <a:lstStyle/>
          <a:p>
            <a:r>
              <a:rPr lang="en-IN" sz="1800" b="1" dirty="0">
                <a:effectLst/>
                <a:latin typeface="Calibri" panose="020F0502020204030204" pitchFamily="34" charset="0"/>
                <a:ea typeface="Calibri" panose="020F0502020204030204" pitchFamily="34" charset="0"/>
                <a:cs typeface="Arial" panose="020B0604020202020204" pitchFamily="34" charset="0"/>
              </a:rPr>
              <a:t>High-Quality and Unique Content:</a:t>
            </a:r>
          </a:p>
          <a:p>
            <a:r>
              <a:rPr lang="en-IN" sz="1800" dirty="0">
                <a:effectLst/>
                <a:latin typeface="Calibri" panose="020F0502020204030204" pitchFamily="34" charset="0"/>
                <a:ea typeface="Calibri" panose="020F0502020204030204" pitchFamily="34" charset="0"/>
                <a:cs typeface="Arial" panose="020B0604020202020204" pitchFamily="34" charset="0"/>
              </a:rPr>
              <a:t>                                                          Create original, informative, and valuable content that addresses the needs of ICICI Bank's target audience. Avoid duplicating content from</a:t>
            </a:r>
            <a:r>
              <a:rPr lang="en-IN" sz="2800" dirty="0">
                <a:effectLst/>
                <a:latin typeface="Calibri" panose="020F0502020204030204" pitchFamily="34" charset="0"/>
                <a:ea typeface="Calibri" panose="020F0502020204030204" pitchFamily="34" charset="0"/>
                <a:cs typeface="Arial" panose="020B0604020202020204" pitchFamily="34" charset="0"/>
              </a:rPr>
              <a:t> </a:t>
            </a:r>
            <a:r>
              <a:rPr lang="en-IN" sz="1800" dirty="0">
                <a:effectLst/>
                <a:latin typeface="Calibri" panose="020F0502020204030204" pitchFamily="34" charset="0"/>
                <a:ea typeface="Calibri" panose="020F0502020204030204" pitchFamily="34" charset="0"/>
                <a:cs typeface="Arial" panose="020B0604020202020204" pitchFamily="34" charset="0"/>
              </a:rPr>
              <a:t>other sources, as it can negatively impact search engine rankings</a:t>
            </a:r>
            <a:endParaRPr lang="en-IN" dirty="0"/>
          </a:p>
        </p:txBody>
      </p:sp>
      <p:sp>
        <p:nvSpPr>
          <p:cNvPr id="9" name="TextBox 8">
            <a:extLst>
              <a:ext uri="{FF2B5EF4-FFF2-40B4-BE49-F238E27FC236}">
                <a16:creationId xmlns:a16="http://schemas.microsoft.com/office/drawing/2014/main" id="{8701AF7C-B9C2-73CE-A0FF-2B951677B260}"/>
              </a:ext>
            </a:extLst>
          </p:cNvPr>
          <p:cNvSpPr txBox="1"/>
          <p:nvPr/>
        </p:nvSpPr>
        <p:spPr>
          <a:xfrm>
            <a:off x="161362" y="2822049"/>
            <a:ext cx="11519649" cy="1077218"/>
          </a:xfrm>
          <a:prstGeom prst="rect">
            <a:avLst/>
          </a:prstGeom>
          <a:noFill/>
        </p:spPr>
        <p:txBody>
          <a:bodyPr wrap="square">
            <a:spAutoFit/>
          </a:bodyPr>
          <a:lstStyle/>
          <a:p>
            <a:r>
              <a:rPr lang="en-IN" sz="1800" b="1" dirty="0">
                <a:effectLst/>
                <a:latin typeface="Calibri" panose="020F0502020204030204" pitchFamily="34" charset="0"/>
                <a:ea typeface="Calibri" panose="020F0502020204030204" pitchFamily="34" charset="0"/>
                <a:cs typeface="Arial" panose="020B0604020202020204" pitchFamily="34" charset="0"/>
              </a:rPr>
              <a:t>Optimize Page Titles and Meta Descriptions:</a:t>
            </a:r>
          </a:p>
          <a:p>
            <a:r>
              <a:rPr lang="en-IN" b="1" dirty="0">
                <a:latin typeface="Calibri" panose="020F0502020204030204" pitchFamily="34" charset="0"/>
                <a:ea typeface="Calibri" panose="020F0502020204030204" pitchFamily="34" charset="0"/>
                <a:cs typeface="Arial" panose="020B0604020202020204" pitchFamily="34" charset="0"/>
              </a:rPr>
              <a:t>                                                                           </a:t>
            </a:r>
            <a:r>
              <a:rPr lang="en-IN" sz="1800" dirty="0">
                <a:effectLst/>
                <a:latin typeface="Calibri" panose="020F0502020204030204" pitchFamily="34" charset="0"/>
                <a:ea typeface="Calibri" panose="020F0502020204030204" pitchFamily="34" charset="0"/>
                <a:cs typeface="Arial" panose="020B0604020202020204" pitchFamily="34" charset="0"/>
              </a:rPr>
              <a:t> Craft compelling and keyword-rich page titles and meta descriptions. These elements appear</a:t>
            </a:r>
            <a:r>
              <a:rPr lang="en-IN" sz="2800" dirty="0">
                <a:effectLst/>
                <a:latin typeface="Calibri" panose="020F0502020204030204" pitchFamily="34" charset="0"/>
                <a:ea typeface="Calibri" panose="020F0502020204030204" pitchFamily="34" charset="0"/>
                <a:cs typeface="Arial" panose="020B0604020202020204" pitchFamily="34" charset="0"/>
              </a:rPr>
              <a:t> </a:t>
            </a:r>
            <a:r>
              <a:rPr lang="en-IN" sz="1800" dirty="0">
                <a:effectLst/>
                <a:latin typeface="Calibri" panose="020F0502020204030204" pitchFamily="34" charset="0"/>
                <a:ea typeface="Calibri" panose="020F0502020204030204" pitchFamily="34" charset="0"/>
                <a:cs typeface="Arial" panose="020B0604020202020204" pitchFamily="34" charset="0"/>
              </a:rPr>
              <a:t>in search engine results and significantly influence click-through rates</a:t>
            </a:r>
            <a:endParaRPr lang="en-IN" dirty="0"/>
          </a:p>
        </p:txBody>
      </p:sp>
      <p:sp>
        <p:nvSpPr>
          <p:cNvPr id="4" name="TextBox 3">
            <a:extLst>
              <a:ext uri="{FF2B5EF4-FFF2-40B4-BE49-F238E27FC236}">
                <a16:creationId xmlns:a16="http://schemas.microsoft.com/office/drawing/2014/main" id="{A9A2EF64-6396-83A8-3893-8D6EA2780A28}"/>
              </a:ext>
            </a:extLst>
          </p:cNvPr>
          <p:cNvSpPr txBox="1"/>
          <p:nvPr/>
        </p:nvSpPr>
        <p:spPr>
          <a:xfrm>
            <a:off x="-295834" y="3899267"/>
            <a:ext cx="12165106" cy="2165145"/>
          </a:xfrm>
          <a:prstGeom prst="rect">
            <a:avLst/>
          </a:prstGeom>
          <a:noFill/>
        </p:spPr>
        <p:txBody>
          <a:bodyPr wrap="square">
            <a:spAutoFit/>
          </a:bodyPr>
          <a:lstStyle/>
          <a:p>
            <a:pPr marL="457200">
              <a:lnSpc>
                <a:spcPct val="107000"/>
              </a:lnSpc>
              <a:spcAft>
                <a:spcPts val="800"/>
              </a:spcAft>
            </a:pPr>
            <a:r>
              <a:rPr lang="en-IN" sz="1800" b="1" kern="100" dirty="0">
                <a:effectLst/>
                <a:latin typeface="Calibri" panose="020F0502020204030204" pitchFamily="34" charset="0"/>
                <a:ea typeface="Calibri" panose="020F0502020204030204" pitchFamily="34" charset="0"/>
                <a:cs typeface="Arial" panose="020B0604020202020204" pitchFamily="34" charset="0"/>
              </a:rPr>
              <a:t>Structured Content with Headings:</a:t>
            </a:r>
          </a:p>
          <a:p>
            <a:pPr marL="457200">
              <a:lnSpc>
                <a:spcPct val="107000"/>
              </a:lnSpc>
              <a:spcAft>
                <a:spcPts val="800"/>
              </a:spcAft>
            </a:pPr>
            <a:r>
              <a:rPr lang="en-IN" b="1" kern="100" dirty="0">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 Use clear and organized headings (H1, H2, H3, etc.) to break down content into sections. This makes it easier for users to scan and find relevant information quickly.</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en-IN" sz="1800" b="1" kern="100" dirty="0">
                <a:effectLst/>
                <a:latin typeface="Calibri" panose="020F0502020204030204" pitchFamily="34" charset="0"/>
                <a:ea typeface="Calibri" panose="020F0502020204030204" pitchFamily="34" charset="0"/>
                <a:cs typeface="Arial" panose="020B0604020202020204" pitchFamily="34" charset="0"/>
              </a:rPr>
              <a:t> Internal Linking:</a:t>
            </a:r>
          </a:p>
          <a:p>
            <a:pPr marL="457200">
              <a:lnSpc>
                <a:spcPct val="107000"/>
              </a:lnSpc>
              <a:spcAft>
                <a:spcPts val="800"/>
              </a:spcAft>
            </a:pPr>
            <a:r>
              <a:rPr lang="en-IN" b="1" kern="100" dirty="0">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 Incorporate internal links within the content to guide  users to related pages on the website. This not only improves user experience but also helps search engines understand the website's structure</a:t>
            </a:r>
            <a:endParaRPr lang="en-IN" dirty="0"/>
          </a:p>
        </p:txBody>
      </p:sp>
    </p:spTree>
    <p:extLst>
      <p:ext uri="{BB962C8B-B14F-4D97-AF65-F5344CB8AC3E}">
        <p14:creationId xmlns:p14="http://schemas.microsoft.com/office/powerpoint/2010/main" val="371449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E393B2-A3E0-3E38-DA52-910C404FF824}"/>
              </a:ext>
            </a:extLst>
          </p:cNvPr>
          <p:cNvSpPr txBox="1"/>
          <p:nvPr/>
        </p:nvSpPr>
        <p:spPr>
          <a:xfrm>
            <a:off x="-331694" y="-295835"/>
            <a:ext cx="12299577" cy="2728760"/>
          </a:xfrm>
          <a:prstGeom prst="rect">
            <a:avLst/>
          </a:prstGeom>
          <a:noFill/>
        </p:spPr>
        <p:txBody>
          <a:bodyPr wrap="square">
            <a:spAutoFit/>
          </a:bodyPr>
          <a:lstStyle/>
          <a:p>
            <a:pPr marL="457200">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marL="450215">
              <a:lnSpc>
                <a:spcPct val="107000"/>
              </a:lnSpc>
              <a:spcAft>
                <a:spcPts val="800"/>
              </a:spcAft>
            </a:pPr>
            <a:r>
              <a:rPr lang="en-IN" sz="1800" b="1" kern="100" dirty="0">
                <a:effectLst/>
                <a:latin typeface="Calibri" panose="020F0502020204030204" pitchFamily="34" charset="0"/>
                <a:ea typeface="Calibri" panose="020F0502020204030204" pitchFamily="34" charset="0"/>
                <a:cs typeface="Arial" panose="020B0604020202020204" pitchFamily="34" charset="0"/>
              </a:rPr>
              <a:t>Visual Content:</a:t>
            </a:r>
          </a:p>
          <a:p>
            <a:pPr marL="450215">
              <a:lnSpc>
                <a:spcPct val="107000"/>
              </a:lnSpc>
              <a:spcAft>
                <a:spcPts val="800"/>
              </a:spcAft>
            </a:pPr>
            <a:r>
              <a:rPr lang="en-IN" b="1" kern="100" dirty="0">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 Include relevant images, infographics, and videos to complement the text. Visual content enhances engagement and helps illustrate complex concepts</a:t>
            </a:r>
            <a:r>
              <a:rPr lang="en-IN" sz="2800" kern="100" dirty="0">
                <a:effectLst/>
                <a:latin typeface="Calibri" panose="020F0502020204030204" pitchFamily="34" charset="0"/>
                <a:ea typeface="Calibri" panose="020F0502020204030204" pitchFamily="34" charset="0"/>
                <a:cs typeface="Arial" panose="020B0604020202020204" pitchFamily="34" charset="0"/>
              </a:rPr>
              <a:t>.</a:t>
            </a:r>
            <a:r>
              <a:rPr lang="en-IN" sz="1400" kern="100" dirty="0">
                <a:latin typeface="Calibri" panose="020F0502020204030204" pitchFamily="34" charset="0"/>
                <a:ea typeface="Calibri" panose="020F0502020204030204" pitchFamily="34" charset="0"/>
                <a:cs typeface="Arial" panose="020B0604020202020204" pitchFamily="34" charset="0"/>
              </a:rPr>
              <a:t>    </a:t>
            </a:r>
          </a:p>
          <a:p>
            <a:pPr marL="450215">
              <a:lnSpc>
                <a:spcPct val="107000"/>
              </a:lnSpc>
              <a:spcAft>
                <a:spcPts val="800"/>
              </a:spcAft>
            </a:pPr>
            <a:r>
              <a:rPr lang="en-IN" sz="1400" kern="100" dirty="0">
                <a:latin typeface="Calibri" panose="020F0502020204030204" pitchFamily="34" charset="0"/>
                <a:ea typeface="Calibri" panose="020F0502020204030204" pitchFamily="34" charset="0"/>
                <a:cs typeface="Arial" panose="020B0604020202020204" pitchFamily="34" charset="0"/>
              </a:rPr>
              <a:t> </a:t>
            </a:r>
            <a:r>
              <a:rPr lang="en-IN" sz="1800" b="1" kern="100" dirty="0">
                <a:effectLst/>
                <a:latin typeface="Calibri" panose="020F0502020204030204" pitchFamily="34" charset="0"/>
                <a:ea typeface="Calibri" panose="020F0502020204030204" pitchFamily="34" charset="0"/>
                <a:cs typeface="Arial" panose="020B0604020202020204" pitchFamily="34" charset="0"/>
              </a:rPr>
              <a:t>Mobile-Friendly Design:</a:t>
            </a:r>
            <a:r>
              <a:rPr lang="en-IN" sz="1800" kern="100" dirty="0">
                <a:effectLst/>
                <a:latin typeface="Calibri" panose="020F0502020204030204" pitchFamily="34" charset="0"/>
                <a:ea typeface="Calibri" panose="020F0502020204030204" pitchFamily="34" charset="0"/>
                <a:cs typeface="Arial" panose="020B0604020202020204" pitchFamily="34" charset="0"/>
              </a:rPr>
              <a:t> </a:t>
            </a:r>
          </a:p>
          <a:p>
            <a:pPr marL="450215">
              <a:lnSpc>
                <a:spcPct val="107000"/>
              </a:lnSpc>
              <a:spcAft>
                <a:spcPts val="800"/>
              </a:spcAft>
            </a:pPr>
            <a:r>
              <a:rPr lang="en-IN" kern="100" dirty="0">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Ensure that the website and content are optimized for mobile devices. With a growing number of users accessing the internet on mobile, mobile-friendliness is crucial for user experience and SEO.</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CCCC34FB-D64D-D408-C536-4E12B8402657}"/>
              </a:ext>
            </a:extLst>
          </p:cNvPr>
          <p:cNvSpPr txBox="1"/>
          <p:nvPr/>
        </p:nvSpPr>
        <p:spPr>
          <a:xfrm>
            <a:off x="188259" y="2626659"/>
            <a:ext cx="11779623" cy="923330"/>
          </a:xfrm>
          <a:prstGeom prst="rect">
            <a:avLst/>
          </a:prstGeom>
          <a:noFill/>
        </p:spPr>
        <p:txBody>
          <a:bodyPr wrap="square">
            <a:spAutoFit/>
          </a:bodyPr>
          <a:lstStyle/>
          <a:p>
            <a:r>
              <a:rPr lang="en-IN" sz="1800" b="1" dirty="0">
                <a:effectLst/>
                <a:latin typeface="Calibri" panose="020F0502020204030204" pitchFamily="34" charset="0"/>
                <a:ea typeface="Calibri" panose="020F0502020204030204" pitchFamily="34" charset="0"/>
                <a:cs typeface="Arial" panose="020B0604020202020204" pitchFamily="34" charset="0"/>
              </a:rPr>
              <a:t>Calls-to-Action (CTAs):</a:t>
            </a:r>
            <a:r>
              <a:rPr lang="en-IN" sz="1800" dirty="0">
                <a:effectLst/>
                <a:latin typeface="Calibri" panose="020F0502020204030204" pitchFamily="34" charset="0"/>
                <a:ea typeface="Calibri" panose="020F0502020204030204" pitchFamily="34" charset="0"/>
                <a:cs typeface="Arial" panose="020B0604020202020204" pitchFamily="34" charset="0"/>
              </a:rPr>
              <a:t> </a:t>
            </a:r>
          </a:p>
          <a:p>
            <a:r>
              <a:rPr lang="en-IN" dirty="0">
                <a:latin typeface="Calibri" panose="020F0502020204030204" pitchFamily="34" charset="0"/>
                <a:ea typeface="Calibri" panose="020F0502020204030204" pitchFamily="34" charset="0"/>
                <a:cs typeface="Arial" panose="020B0604020202020204" pitchFamily="34" charset="0"/>
              </a:rPr>
              <a:t>                                      </a:t>
            </a:r>
            <a:r>
              <a:rPr lang="en-IN" sz="1800" dirty="0">
                <a:effectLst/>
                <a:latin typeface="Calibri" panose="020F0502020204030204" pitchFamily="34" charset="0"/>
                <a:ea typeface="Calibri" panose="020F0502020204030204" pitchFamily="34" charset="0"/>
                <a:cs typeface="Arial" panose="020B0604020202020204" pitchFamily="34" charset="0"/>
              </a:rPr>
              <a:t>Place clear and compelling CTAs strategically throughout the content. Encourage users to take desired actions, such as applying for products or contacting customer support</a:t>
            </a:r>
            <a:endParaRPr lang="en-IN" dirty="0"/>
          </a:p>
        </p:txBody>
      </p:sp>
      <p:sp>
        <p:nvSpPr>
          <p:cNvPr id="4" name="TextBox 3">
            <a:extLst>
              <a:ext uri="{FF2B5EF4-FFF2-40B4-BE49-F238E27FC236}">
                <a16:creationId xmlns:a16="http://schemas.microsoft.com/office/drawing/2014/main" id="{3CA4F199-F136-1709-40BD-84FB09BDE50F}"/>
              </a:ext>
            </a:extLst>
          </p:cNvPr>
          <p:cNvSpPr txBox="1"/>
          <p:nvPr/>
        </p:nvSpPr>
        <p:spPr>
          <a:xfrm>
            <a:off x="-466165" y="3559277"/>
            <a:ext cx="12434047" cy="2329805"/>
          </a:xfrm>
          <a:prstGeom prst="rect">
            <a:avLst/>
          </a:prstGeom>
          <a:noFill/>
        </p:spPr>
        <p:txBody>
          <a:bodyPr wrap="square">
            <a:spAutoFit/>
          </a:bodyPr>
          <a:lstStyle/>
          <a:p>
            <a:pPr marL="678815">
              <a:lnSpc>
                <a:spcPct val="107000"/>
              </a:lnSpc>
              <a:spcAft>
                <a:spcPts val="800"/>
              </a:spcAft>
            </a:pPr>
            <a:r>
              <a:rPr lang="en-IN" sz="1800" b="1" kern="100" dirty="0">
                <a:effectLst/>
                <a:latin typeface="Calibri" panose="020F0502020204030204" pitchFamily="34" charset="0"/>
                <a:ea typeface="Calibri" panose="020F0502020204030204" pitchFamily="34" charset="0"/>
                <a:cs typeface="Arial" panose="020B0604020202020204" pitchFamily="34" charset="0"/>
              </a:rPr>
              <a:t>Local SEO Optimization:</a:t>
            </a:r>
          </a:p>
          <a:p>
            <a:pPr marL="678815">
              <a:lnSpc>
                <a:spcPct val="107000"/>
              </a:lnSpc>
              <a:spcAft>
                <a:spcPts val="800"/>
              </a:spcAft>
            </a:pPr>
            <a:r>
              <a:rPr lang="en-IN" b="1" kern="100" dirty="0">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 If ICICI Bank has physical branches, optimize content for local searches. Include location-specific keywords and business information for better local search rankings.</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marL="678815">
              <a:lnSpc>
                <a:spcPct val="107000"/>
              </a:lnSpc>
              <a:spcAft>
                <a:spcPts val="800"/>
              </a:spcAft>
            </a:pPr>
            <a:r>
              <a:rPr lang="en-IN" sz="1800" b="1" kern="100" dirty="0">
                <a:effectLst/>
                <a:latin typeface="Calibri" panose="020F0502020204030204" pitchFamily="34" charset="0"/>
                <a:ea typeface="Calibri" panose="020F0502020204030204" pitchFamily="34" charset="0"/>
                <a:cs typeface="Arial" panose="020B0604020202020204" pitchFamily="34" charset="0"/>
              </a:rPr>
              <a:t>Regular Updates:</a:t>
            </a:r>
            <a:r>
              <a:rPr lang="en-IN" sz="1800" kern="100" dirty="0">
                <a:effectLst/>
                <a:latin typeface="Calibri" panose="020F0502020204030204" pitchFamily="34" charset="0"/>
                <a:ea typeface="Calibri" panose="020F0502020204030204" pitchFamily="34" charset="0"/>
                <a:cs typeface="Arial" panose="020B0604020202020204" pitchFamily="34" charset="0"/>
              </a:rPr>
              <a:t> </a:t>
            </a:r>
          </a:p>
          <a:p>
            <a:pPr marL="678815">
              <a:lnSpc>
                <a:spcPct val="107000"/>
              </a:lnSpc>
              <a:spcAft>
                <a:spcPts val="800"/>
              </a:spcAft>
            </a:pPr>
            <a:r>
              <a:rPr lang="en-IN" kern="100" dirty="0">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Keep the content</a:t>
            </a:r>
            <a:r>
              <a:rPr lang="en-IN" sz="2800" kern="100" dirty="0">
                <a:effectLst/>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up-to-date with the latest information about products, services, interest rates, and any changes in policies.</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38563737-B08C-D564-1277-2489A95AB670}"/>
              </a:ext>
            </a:extLst>
          </p:cNvPr>
          <p:cNvSpPr txBox="1"/>
          <p:nvPr/>
        </p:nvSpPr>
        <p:spPr>
          <a:xfrm>
            <a:off x="188258" y="5934670"/>
            <a:ext cx="11779623" cy="923330"/>
          </a:xfrm>
          <a:prstGeom prst="rect">
            <a:avLst/>
          </a:prstGeom>
          <a:noFill/>
        </p:spPr>
        <p:txBody>
          <a:bodyPr wrap="square">
            <a:spAutoFit/>
          </a:bodyPr>
          <a:lstStyle/>
          <a:p>
            <a:r>
              <a:rPr lang="en-IN" sz="1800" b="1" dirty="0">
                <a:effectLst/>
                <a:latin typeface="Calibri" panose="020F0502020204030204" pitchFamily="34" charset="0"/>
                <a:ea typeface="Calibri" panose="020F0502020204030204" pitchFamily="34" charset="0"/>
                <a:cs typeface="Arial" panose="020B0604020202020204" pitchFamily="34" charset="0"/>
              </a:rPr>
              <a:t>Social Media Integration:</a:t>
            </a:r>
          </a:p>
          <a:p>
            <a:r>
              <a:rPr lang="en-IN" b="1" dirty="0">
                <a:latin typeface="Calibri" panose="020F0502020204030204" pitchFamily="34" charset="0"/>
                <a:ea typeface="Calibri" panose="020F0502020204030204" pitchFamily="34" charset="0"/>
                <a:cs typeface="Arial" panose="020B0604020202020204" pitchFamily="34" charset="0"/>
              </a:rPr>
              <a:t>                                           </a:t>
            </a:r>
            <a:r>
              <a:rPr lang="en-IN" sz="1800" dirty="0">
                <a:effectLst/>
                <a:latin typeface="Calibri" panose="020F0502020204030204" pitchFamily="34" charset="0"/>
                <a:ea typeface="Calibri" panose="020F0502020204030204" pitchFamily="34" charset="0"/>
                <a:cs typeface="Arial" panose="020B0604020202020204" pitchFamily="34" charset="0"/>
              </a:rPr>
              <a:t> Incorporate social media sharing buttons to encourage users to share content on their social networks, increasing the content's reach and potential engagement</a:t>
            </a:r>
            <a:endParaRPr lang="en-IN" dirty="0"/>
          </a:p>
        </p:txBody>
      </p:sp>
    </p:spTree>
    <p:extLst>
      <p:ext uri="{BB962C8B-B14F-4D97-AF65-F5344CB8AC3E}">
        <p14:creationId xmlns:p14="http://schemas.microsoft.com/office/powerpoint/2010/main" val="1221587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EC54AE-BA1E-8079-F318-B64B09F04295}"/>
              </a:ext>
            </a:extLst>
          </p:cNvPr>
          <p:cNvSpPr txBox="1"/>
          <p:nvPr/>
        </p:nvSpPr>
        <p:spPr>
          <a:xfrm>
            <a:off x="3290048" y="2702839"/>
            <a:ext cx="6096000" cy="1452321"/>
          </a:xfrm>
          <a:prstGeom prst="rect">
            <a:avLst/>
          </a:prstGeom>
          <a:noFill/>
        </p:spPr>
        <p:txBody>
          <a:bodyPr wrap="square">
            <a:spAutoFit/>
          </a:bodyPr>
          <a:lstStyle/>
          <a:p>
            <a:pPr>
              <a:lnSpc>
                <a:spcPct val="107000"/>
              </a:lnSpc>
              <a:spcAft>
                <a:spcPts val="800"/>
              </a:spcAft>
            </a:pPr>
            <a:r>
              <a:rPr lang="en-IN" sz="2800" kern="100" dirty="0">
                <a:effectLst/>
                <a:latin typeface="Britannic Bold" panose="020B0903060703020204" pitchFamily="34" charset="0"/>
                <a:ea typeface="Calibri" panose="020F0502020204030204" pitchFamily="34" charset="0"/>
                <a:cs typeface="Arial" panose="020B0604020202020204" pitchFamily="34" charset="0"/>
              </a:rPr>
              <a:t>Part:1 Brand study, Competitor Analysis &amp; Buyer’s/Audience’s Persona</a:t>
            </a:r>
            <a:endParaRPr lang="en-IN" sz="2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67869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673312-F375-2D5D-53D6-A426C5B83F3E}"/>
              </a:ext>
            </a:extLst>
          </p:cNvPr>
          <p:cNvSpPr txBox="1"/>
          <p:nvPr/>
        </p:nvSpPr>
        <p:spPr>
          <a:xfrm>
            <a:off x="0" y="172478"/>
            <a:ext cx="12129247" cy="3154582"/>
          </a:xfrm>
          <a:prstGeom prst="rect">
            <a:avLst/>
          </a:prstGeom>
          <a:noFill/>
        </p:spPr>
        <p:txBody>
          <a:bodyPr wrap="square">
            <a:spAutoFit/>
          </a:bodyPr>
          <a:lstStyle/>
          <a:p>
            <a:pPr>
              <a:lnSpc>
                <a:spcPct val="107000"/>
              </a:lnSpc>
              <a:spcAft>
                <a:spcPts val="800"/>
              </a:spcAft>
            </a:pPr>
            <a:r>
              <a:rPr lang="en-IN" sz="2800" kern="100" dirty="0">
                <a:effectLst/>
                <a:latin typeface="Britannic Bold" panose="020B0903060703020204" pitchFamily="34" charset="0"/>
                <a:ea typeface="Calibri" panose="020F0502020204030204" pitchFamily="34" charset="0"/>
                <a:cs typeface="Arial" panose="020B0604020202020204" pitchFamily="34" charset="0"/>
              </a:rPr>
              <a:t>*</a:t>
            </a:r>
            <a:r>
              <a:rPr lang="en-IN" sz="2000" kern="100" dirty="0">
                <a:effectLst/>
                <a:latin typeface="Britannic Bold" panose="020B0903060703020204" pitchFamily="34" charset="0"/>
                <a:ea typeface="Calibri" panose="020F0502020204030204" pitchFamily="34" charset="0"/>
                <a:cs typeface="Arial" panose="020B0604020202020204" pitchFamily="34" charset="0"/>
              </a:rPr>
              <a:t>PROCESS OF CONDUCTING KEYWORD RESEARCH:</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AutoNum type="arabicPeriod"/>
              <a:tabLst>
                <a:tab pos="457200" algn="l"/>
              </a:tabLst>
            </a:pPr>
            <a:r>
              <a:rPr lang="en-IN" sz="1800" b="1" kern="100" dirty="0">
                <a:effectLst/>
                <a:latin typeface="Calibri" panose="020F0502020204030204" pitchFamily="34" charset="0"/>
                <a:ea typeface="Calibri" panose="020F0502020204030204" pitchFamily="34" charset="0"/>
                <a:cs typeface="Arial" panose="020B0604020202020204" pitchFamily="34" charset="0"/>
              </a:rPr>
              <a:t>Define Goals and Target Audience:</a:t>
            </a:r>
          </a:p>
          <a:p>
            <a:pPr lvl="0">
              <a:lnSpc>
                <a:spcPct val="107000"/>
              </a:lnSpc>
              <a:spcAft>
                <a:spcPts val="800"/>
              </a:spcAft>
              <a:tabLst>
                <a:tab pos="457200" algn="l"/>
              </a:tabLst>
            </a:pPr>
            <a:r>
              <a:rPr lang="en-IN" b="1" kern="100" dirty="0">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 Start by defining the objectives of the keyword research. Understand the goals ICICI Bank wants to achieve through SEO, such as increasing website traffic, attracting potential customers, or promoting specific products. Identify the target audience and their search behaviour to tailor the keyword research accordingly.</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r>
              <a:rPr lang="en-IN" sz="1800" b="1" dirty="0">
                <a:effectLst/>
                <a:latin typeface="Calibri" panose="020F0502020204030204" pitchFamily="34" charset="0"/>
                <a:ea typeface="Calibri" panose="020F0502020204030204" pitchFamily="34" charset="0"/>
                <a:cs typeface="Arial" panose="020B0604020202020204" pitchFamily="34" charset="0"/>
              </a:rPr>
              <a:t>2. Brainstorm Seed Keywords:</a:t>
            </a:r>
            <a:r>
              <a:rPr lang="en-IN" sz="1800" dirty="0">
                <a:effectLst/>
                <a:latin typeface="Calibri" panose="020F0502020204030204" pitchFamily="34" charset="0"/>
                <a:ea typeface="Calibri" panose="020F0502020204030204" pitchFamily="34" charset="0"/>
                <a:cs typeface="Arial" panose="020B0604020202020204" pitchFamily="34" charset="0"/>
              </a:rPr>
              <a:t> </a:t>
            </a:r>
          </a:p>
          <a:p>
            <a:r>
              <a:rPr lang="en-IN" dirty="0">
                <a:latin typeface="Calibri" panose="020F0502020204030204" pitchFamily="34" charset="0"/>
                <a:ea typeface="Calibri" panose="020F0502020204030204" pitchFamily="34" charset="0"/>
                <a:cs typeface="Arial" panose="020B0604020202020204" pitchFamily="34" charset="0"/>
              </a:rPr>
              <a:t>                                                      </a:t>
            </a:r>
            <a:r>
              <a:rPr lang="en-IN" sz="1800" dirty="0">
                <a:effectLst/>
                <a:latin typeface="Calibri" panose="020F0502020204030204" pitchFamily="34" charset="0"/>
                <a:ea typeface="Calibri" panose="020F0502020204030204" pitchFamily="34" charset="0"/>
                <a:cs typeface="Arial" panose="020B0604020202020204" pitchFamily="34" charset="0"/>
              </a:rPr>
              <a:t>Begin the research process by brainstorming seed keywords related to ICICI Bank and its products and services. These are broad, general keywords that are relevant to the banking industry, such as "banking services," "credit cards“, "home loans," etc</a:t>
            </a:r>
            <a:endParaRPr lang="en-IN" dirty="0"/>
          </a:p>
        </p:txBody>
      </p:sp>
      <p:sp>
        <p:nvSpPr>
          <p:cNvPr id="5" name="TextBox 4">
            <a:extLst>
              <a:ext uri="{FF2B5EF4-FFF2-40B4-BE49-F238E27FC236}">
                <a16:creationId xmlns:a16="http://schemas.microsoft.com/office/drawing/2014/main" id="{04A72B44-2CCE-B712-61D4-4D6A5F9C3A5A}"/>
              </a:ext>
            </a:extLst>
          </p:cNvPr>
          <p:cNvSpPr txBox="1"/>
          <p:nvPr/>
        </p:nvSpPr>
        <p:spPr>
          <a:xfrm>
            <a:off x="62753" y="3200400"/>
            <a:ext cx="11914094" cy="1400192"/>
          </a:xfrm>
          <a:prstGeom prst="rect">
            <a:avLst/>
          </a:prstGeom>
          <a:noFill/>
        </p:spPr>
        <p:txBody>
          <a:bodyPr wrap="square">
            <a:spAutoFit/>
          </a:bodyPr>
          <a:lstStyle/>
          <a:p>
            <a:pPr marL="342900" lvl="0" indent="-342900" rtl="0">
              <a:lnSpc>
                <a:spcPct val="107000"/>
              </a:lnSpc>
              <a:spcAft>
                <a:spcPts val="800"/>
              </a:spcAft>
              <a:tabLst>
                <a:tab pos="457200" algn="l"/>
              </a:tabLst>
            </a:pPr>
            <a:r>
              <a:rPr lang="en-IN" sz="1800" b="1" kern="100" dirty="0">
                <a:effectLst/>
                <a:latin typeface="Calibri" panose="020F0502020204030204" pitchFamily="34" charset="0"/>
                <a:ea typeface="Calibri" panose="020F0502020204030204" pitchFamily="34" charset="0"/>
                <a:cs typeface="Arial" panose="020B0604020202020204" pitchFamily="34" charset="0"/>
              </a:rPr>
              <a:t>3. Use Keyword Research Tools:</a:t>
            </a:r>
            <a:r>
              <a:rPr lang="en-IN" sz="1800" kern="100" dirty="0">
                <a:effectLst/>
                <a:latin typeface="Calibri" panose="020F0502020204030204" pitchFamily="34" charset="0"/>
                <a:ea typeface="Calibri" panose="020F0502020204030204" pitchFamily="34" charset="0"/>
                <a:cs typeface="Arial" panose="020B0604020202020204" pitchFamily="34" charset="0"/>
              </a:rPr>
              <a:t> </a:t>
            </a:r>
          </a:p>
          <a:p>
            <a:pPr marL="342900" lvl="0" indent="-342900" rtl="0">
              <a:lnSpc>
                <a:spcPct val="107000"/>
              </a:lnSpc>
              <a:spcAft>
                <a:spcPts val="800"/>
              </a:spcAft>
              <a:tabLst>
                <a:tab pos="457200" algn="l"/>
              </a:tabLst>
            </a:pPr>
            <a:r>
              <a:rPr lang="en-IN" kern="100" dirty="0">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Utilize keyword research tools to expand the list of seed keywords and gather data on search volume, competition, and keyword variations. Some popular keyword research tools include Google</a:t>
            </a:r>
            <a:r>
              <a:rPr lang="en-IN" sz="2000" kern="100" dirty="0">
                <a:effectLst/>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Keyword Planner, SEMrush, Moz.</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73EB0B5A-CBB7-51BF-A45A-86301BA25903}"/>
              </a:ext>
            </a:extLst>
          </p:cNvPr>
          <p:cNvSpPr txBox="1"/>
          <p:nvPr/>
        </p:nvSpPr>
        <p:spPr>
          <a:xfrm>
            <a:off x="0" y="4396492"/>
            <a:ext cx="11976847" cy="1406924"/>
          </a:xfrm>
          <a:prstGeom prst="rect">
            <a:avLst/>
          </a:prstGeom>
          <a:noFill/>
        </p:spPr>
        <p:txBody>
          <a:bodyPr wrap="square">
            <a:spAutoFit/>
          </a:bodyPr>
          <a:lstStyle/>
          <a:p>
            <a:pPr marL="342900" lvl="0" indent="-342900" rtl="0">
              <a:lnSpc>
                <a:spcPct val="107000"/>
              </a:lnSpc>
              <a:spcAft>
                <a:spcPts val="800"/>
              </a:spcAft>
              <a:tabLst>
                <a:tab pos="457200" algn="l"/>
              </a:tabLst>
            </a:pPr>
            <a:r>
              <a:rPr lang="en-IN" b="1" kern="100" dirty="0">
                <a:latin typeface="Calibri" panose="020F0502020204030204" pitchFamily="34" charset="0"/>
                <a:ea typeface="Calibri" panose="020F0502020204030204" pitchFamily="34" charset="0"/>
                <a:cs typeface="Arial" panose="020B0604020202020204" pitchFamily="34" charset="0"/>
              </a:rPr>
              <a:t>4. </a:t>
            </a:r>
            <a:r>
              <a:rPr lang="en-IN" sz="1800" b="1" kern="100" dirty="0">
                <a:effectLst/>
                <a:latin typeface="Calibri" panose="020F0502020204030204" pitchFamily="34" charset="0"/>
                <a:ea typeface="Calibri" panose="020F0502020204030204" pitchFamily="34" charset="0"/>
                <a:cs typeface="Arial" panose="020B0604020202020204" pitchFamily="34" charset="0"/>
              </a:rPr>
              <a:t> Competitor Analysis:</a:t>
            </a:r>
            <a:r>
              <a:rPr lang="en-IN" sz="1800" kern="100" dirty="0">
                <a:effectLst/>
                <a:latin typeface="Calibri" panose="020F0502020204030204" pitchFamily="34" charset="0"/>
                <a:ea typeface="Calibri" panose="020F0502020204030204" pitchFamily="34" charset="0"/>
                <a:cs typeface="Arial" panose="020B0604020202020204" pitchFamily="34" charset="0"/>
              </a:rPr>
              <a:t> </a:t>
            </a:r>
            <a:endParaRPr lang="en-IN" kern="100" dirty="0">
              <a:latin typeface="Calibri" panose="020F0502020204030204" pitchFamily="34" charset="0"/>
              <a:ea typeface="Calibri" panose="020F0502020204030204" pitchFamily="34" charset="0"/>
              <a:cs typeface="Arial" panose="020B0604020202020204" pitchFamily="34" charset="0"/>
            </a:endParaRPr>
          </a:p>
          <a:p>
            <a:pPr marL="342900" lvl="0" indent="-342900" rtl="0">
              <a:lnSpc>
                <a:spcPct val="107000"/>
              </a:lnSpc>
              <a:spcAft>
                <a:spcPts val="800"/>
              </a:spcAft>
              <a:tabLst>
                <a:tab pos="457200" algn="l"/>
              </a:tabLst>
            </a:pPr>
            <a:r>
              <a:rPr lang="en-IN" sz="1800" kern="100" dirty="0">
                <a:effectLst/>
                <a:latin typeface="Calibri" panose="020F0502020204030204" pitchFamily="34" charset="0"/>
                <a:ea typeface="Calibri" panose="020F0502020204030204" pitchFamily="34" charset="0"/>
                <a:cs typeface="Arial" panose="020B0604020202020204" pitchFamily="34" charset="0"/>
              </a:rPr>
              <a:t>                                          Analyse the keywords that ICICI Bank's competitors are targeting. Identify keywords they rank for and evaluate their performance. This analysis can provide insights into potential keyword opportunities and gaps.</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tabLst>
                <a:tab pos="457200" algn="l"/>
              </a:tabLst>
            </a:pP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92490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9B3E00-2531-EC85-4C7E-4E4F6F277818}"/>
              </a:ext>
            </a:extLst>
          </p:cNvPr>
          <p:cNvSpPr txBox="1"/>
          <p:nvPr/>
        </p:nvSpPr>
        <p:spPr>
          <a:xfrm>
            <a:off x="0" y="0"/>
            <a:ext cx="12111318" cy="4212948"/>
          </a:xfrm>
          <a:prstGeom prst="rect">
            <a:avLst/>
          </a:prstGeom>
          <a:noFill/>
        </p:spPr>
        <p:txBody>
          <a:bodyPr wrap="square">
            <a:spAutoFit/>
          </a:bodyPr>
          <a:lstStyle/>
          <a:p>
            <a:pPr marL="342900" lvl="0" indent="-342900">
              <a:lnSpc>
                <a:spcPct val="107000"/>
              </a:lnSpc>
              <a:spcAft>
                <a:spcPts val="800"/>
              </a:spcAft>
              <a:tabLst>
                <a:tab pos="457200" algn="l"/>
              </a:tabLst>
            </a:pPr>
            <a:r>
              <a:rPr lang="en-IN" sz="1800" b="1" kern="100" dirty="0">
                <a:effectLst/>
                <a:latin typeface="Calibri" panose="020F0502020204030204" pitchFamily="34" charset="0"/>
                <a:ea typeface="Calibri" panose="020F0502020204030204" pitchFamily="34" charset="0"/>
                <a:cs typeface="Arial" panose="020B0604020202020204" pitchFamily="34" charset="0"/>
              </a:rPr>
              <a:t>5. Long-Tail Keyword Research:</a:t>
            </a:r>
            <a:r>
              <a:rPr lang="en-IN" sz="1800" kern="100" dirty="0">
                <a:effectLst/>
                <a:latin typeface="Calibri" panose="020F0502020204030204" pitchFamily="34" charset="0"/>
                <a:ea typeface="Calibri" panose="020F0502020204030204" pitchFamily="34" charset="0"/>
                <a:cs typeface="Arial" panose="020B0604020202020204" pitchFamily="34" charset="0"/>
              </a:rPr>
              <a:t> </a:t>
            </a:r>
          </a:p>
          <a:p>
            <a:pPr marL="342900" lvl="0" indent="-342900">
              <a:lnSpc>
                <a:spcPct val="107000"/>
              </a:lnSpc>
              <a:spcAft>
                <a:spcPts val="800"/>
              </a:spcAft>
              <a:tabLst>
                <a:tab pos="457200" algn="l"/>
              </a:tabLst>
            </a:pPr>
            <a:r>
              <a:rPr lang="en-IN" kern="100" dirty="0">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Explore long-tail keywords, which are more specific and detailed phrases that reflect user intent. Long-tail keywords often have lower search volume but can lead to higher conversion rates and targeted traffic. Focus on keywords that are relevant to ICICI Bank's offerings and niche areas.</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tabLst>
                <a:tab pos="457200" algn="l"/>
              </a:tabLst>
            </a:pPr>
            <a:r>
              <a:rPr lang="en-IN" sz="1800" b="1" kern="100" dirty="0">
                <a:effectLst/>
                <a:latin typeface="Calibri" panose="020F0502020204030204" pitchFamily="34" charset="0"/>
                <a:ea typeface="Calibri" panose="020F0502020204030204" pitchFamily="34" charset="0"/>
                <a:cs typeface="Arial" panose="020B0604020202020204" pitchFamily="34" charset="0"/>
              </a:rPr>
              <a:t>6. Keyword Grouping and Categorization:</a:t>
            </a:r>
            <a:r>
              <a:rPr lang="en-IN" sz="1800" kern="100" dirty="0">
                <a:effectLst/>
                <a:latin typeface="Calibri" panose="020F0502020204030204" pitchFamily="34" charset="0"/>
                <a:ea typeface="Calibri" panose="020F0502020204030204" pitchFamily="34" charset="0"/>
                <a:cs typeface="Arial" panose="020B0604020202020204" pitchFamily="34" charset="0"/>
              </a:rPr>
              <a:t> </a:t>
            </a:r>
          </a:p>
          <a:p>
            <a:pPr marL="342900" lvl="0" indent="-342900">
              <a:lnSpc>
                <a:spcPct val="107000"/>
              </a:lnSpc>
              <a:spcAft>
                <a:spcPts val="800"/>
              </a:spcAft>
              <a:tabLst>
                <a:tab pos="457200" algn="l"/>
              </a:tabLst>
            </a:pPr>
            <a:r>
              <a:rPr lang="en-IN" kern="100" dirty="0">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Organize the collected keywords into relevant groups and categories based on their themes and relevance to ICICI Bank's products and services. This grouping helps in creating focused content for different keyword segments.</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tabLst>
                <a:tab pos="457200" algn="l"/>
              </a:tabLst>
            </a:pPr>
            <a:r>
              <a:rPr lang="en-IN" sz="1800" b="1" kern="100" dirty="0">
                <a:effectLst/>
                <a:latin typeface="Calibri" panose="020F0502020204030204" pitchFamily="34" charset="0"/>
                <a:ea typeface="Calibri" panose="020F0502020204030204" pitchFamily="34" charset="0"/>
                <a:cs typeface="Arial" panose="020B0604020202020204" pitchFamily="34" charset="0"/>
              </a:rPr>
              <a:t>7. Analyse Search Intent:</a:t>
            </a:r>
            <a:r>
              <a:rPr lang="en-IN" sz="1800" kern="100" dirty="0">
                <a:effectLst/>
                <a:latin typeface="Calibri" panose="020F0502020204030204" pitchFamily="34" charset="0"/>
                <a:ea typeface="Calibri" panose="020F0502020204030204" pitchFamily="34" charset="0"/>
                <a:cs typeface="Arial" panose="020B0604020202020204" pitchFamily="34" charset="0"/>
              </a:rPr>
              <a:t> </a:t>
            </a:r>
          </a:p>
          <a:p>
            <a:pPr marL="342900" lvl="0" indent="-342900">
              <a:lnSpc>
                <a:spcPct val="107000"/>
              </a:lnSpc>
              <a:spcAft>
                <a:spcPts val="800"/>
              </a:spcAft>
              <a:tabLst>
                <a:tab pos="457200" algn="l"/>
              </a:tabLst>
            </a:pPr>
            <a:r>
              <a:rPr lang="en-IN" kern="100" dirty="0">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Understand the search intent behind each keyword. Determine if users are looking for information, making a transaction, or seeking customer support. Align the keywords with appropriate landing pages that meet user</a:t>
            </a:r>
            <a:r>
              <a:rPr lang="en-IN" sz="2000" kern="100" dirty="0">
                <a:effectLst/>
                <a:latin typeface="Calibri" panose="020F0502020204030204" pitchFamily="34" charset="0"/>
                <a:ea typeface="Calibri" panose="020F0502020204030204" pitchFamily="34" charset="0"/>
                <a:cs typeface="Arial" panose="020B0604020202020204" pitchFamily="34" charset="0"/>
              </a:rPr>
              <a:t> intent.</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A8B9B65E-1E4E-CE05-3747-CEAE23935529}"/>
              </a:ext>
            </a:extLst>
          </p:cNvPr>
          <p:cNvSpPr txBox="1"/>
          <p:nvPr/>
        </p:nvSpPr>
        <p:spPr>
          <a:xfrm>
            <a:off x="80681" y="4123765"/>
            <a:ext cx="11949953" cy="2823786"/>
          </a:xfrm>
          <a:prstGeom prst="rect">
            <a:avLst/>
          </a:prstGeom>
          <a:noFill/>
        </p:spPr>
        <p:txBody>
          <a:bodyPr wrap="square">
            <a:spAutoFit/>
          </a:bodyPr>
          <a:lstStyle/>
          <a:p>
            <a:pPr>
              <a:lnSpc>
                <a:spcPct val="107000"/>
              </a:lnSpc>
              <a:spcAft>
                <a:spcPts val="800"/>
              </a:spcAft>
            </a:pPr>
            <a:r>
              <a:rPr lang="en-IN" b="1" kern="100" dirty="0">
                <a:latin typeface="Calibri" panose="020F0502020204030204" pitchFamily="34" charset="0"/>
                <a:ea typeface="Calibri" panose="020F0502020204030204" pitchFamily="34" charset="0"/>
                <a:cs typeface="Arial" panose="020B0604020202020204" pitchFamily="34" charset="0"/>
              </a:rPr>
              <a:t>8.</a:t>
            </a:r>
            <a:r>
              <a:rPr lang="en-IN" sz="1800" b="1" kern="100" dirty="0">
                <a:effectLst/>
                <a:latin typeface="Calibri" panose="020F0502020204030204" pitchFamily="34" charset="0"/>
                <a:ea typeface="Calibri" panose="020F0502020204030204" pitchFamily="34" charset="0"/>
                <a:cs typeface="Arial" panose="020B0604020202020204" pitchFamily="34" charset="0"/>
              </a:rPr>
              <a:t> Consider Local SEO (if applicable):</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If ICICI Bank has physical branches or targets specific geographical regions, include</a:t>
            </a:r>
            <a:r>
              <a:rPr lang="en-IN" sz="2000" kern="100" dirty="0">
                <a:effectLst/>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location-based keywords to optimize for local searches. This can involve using</a:t>
            </a:r>
            <a:r>
              <a:rPr lang="en-IN" sz="2000" kern="100" dirty="0">
                <a:effectLst/>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keywords like "ICICI Bank Mumbai" or "best bank in Delhi."</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tabLst>
                <a:tab pos="457200" algn="l"/>
              </a:tabLst>
            </a:pPr>
            <a:r>
              <a:rPr lang="en-IN" sz="1800" b="1" kern="100" dirty="0">
                <a:effectLst/>
                <a:latin typeface="Calibri" panose="020F0502020204030204" pitchFamily="34" charset="0"/>
                <a:ea typeface="Calibri" panose="020F0502020204030204" pitchFamily="34" charset="0"/>
                <a:cs typeface="Arial" panose="020B0604020202020204" pitchFamily="34" charset="0"/>
              </a:rPr>
              <a:t>9. Evaluate Keyword Difficulty and Potential:</a:t>
            </a:r>
          </a:p>
          <a:p>
            <a:pPr marL="342900" lvl="0" indent="-342900">
              <a:lnSpc>
                <a:spcPct val="107000"/>
              </a:lnSpc>
              <a:spcAft>
                <a:spcPts val="800"/>
              </a:spcAft>
              <a:tabLst>
                <a:tab pos="457200" algn="l"/>
              </a:tabLst>
            </a:pPr>
            <a:r>
              <a:rPr lang="en-IN" b="1" kern="100" dirty="0">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 Assess the competition and difficulty level of each keyword. Choose keywords that have a balance of decent search volume and relatively lower competition, giving ICICI Bank a better chance to rank higher.</a:t>
            </a:r>
            <a:endParaRPr lang="en-IN" dirty="0"/>
          </a:p>
        </p:txBody>
      </p:sp>
    </p:spTree>
    <p:extLst>
      <p:ext uri="{BB962C8B-B14F-4D97-AF65-F5344CB8AC3E}">
        <p14:creationId xmlns:p14="http://schemas.microsoft.com/office/powerpoint/2010/main" val="2751837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B35C61-E5A6-56DA-BA0C-331B62A8672A}"/>
              </a:ext>
            </a:extLst>
          </p:cNvPr>
          <p:cNvSpPr txBox="1"/>
          <p:nvPr/>
        </p:nvSpPr>
        <p:spPr>
          <a:xfrm>
            <a:off x="0" y="-224118"/>
            <a:ext cx="12012705" cy="3044873"/>
          </a:xfrm>
          <a:prstGeom prst="rect">
            <a:avLst/>
          </a:prstGeom>
          <a:noFill/>
        </p:spPr>
        <p:txBody>
          <a:bodyPr wrap="square">
            <a:spAutoFit/>
          </a:bodyPr>
          <a:lstStyle/>
          <a:p>
            <a:pPr>
              <a:lnSpc>
                <a:spcPct val="107000"/>
              </a:lnSpc>
              <a:spcAft>
                <a:spcPts val="800"/>
              </a:spcAft>
            </a:pP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tabLst>
                <a:tab pos="457200" algn="l"/>
              </a:tabLst>
            </a:pPr>
            <a:r>
              <a:rPr lang="en-IN" sz="1800" b="1" kern="100" dirty="0">
                <a:effectLst/>
                <a:latin typeface="Calibri" panose="020F0502020204030204" pitchFamily="34" charset="0"/>
                <a:ea typeface="Calibri" panose="020F0502020204030204" pitchFamily="34" charset="0"/>
                <a:cs typeface="Arial" panose="020B0604020202020204" pitchFamily="34" charset="0"/>
              </a:rPr>
              <a:t>10. Refine and Prioritize Keywords:</a:t>
            </a:r>
          </a:p>
          <a:p>
            <a:pPr marL="342900" lvl="0" indent="-342900">
              <a:lnSpc>
                <a:spcPct val="107000"/>
              </a:lnSpc>
              <a:spcAft>
                <a:spcPts val="800"/>
              </a:spcAft>
              <a:tabLst>
                <a:tab pos="457200" algn="l"/>
              </a:tabLst>
            </a:pPr>
            <a:r>
              <a:rPr lang="en-IN" b="1" kern="100" dirty="0">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 After analysing the data and insights, refine the keyword list and prioritize the most valuable keywords that align with ICICI Bank's objectives and target audience.</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tabLst>
                <a:tab pos="457200" algn="l"/>
              </a:tabLst>
            </a:pPr>
            <a:r>
              <a:rPr lang="en-IN" sz="1800" b="1" kern="100" dirty="0">
                <a:effectLst/>
                <a:latin typeface="Calibri" panose="020F0502020204030204" pitchFamily="34" charset="0"/>
                <a:ea typeface="Calibri" panose="020F0502020204030204" pitchFamily="34" charset="0"/>
                <a:cs typeface="Arial" panose="020B0604020202020204" pitchFamily="34" charset="0"/>
              </a:rPr>
              <a:t>11. Create Content and Optimize Pages:</a:t>
            </a:r>
          </a:p>
          <a:p>
            <a:pPr marL="342900" lvl="0" indent="-342900">
              <a:lnSpc>
                <a:spcPct val="107000"/>
              </a:lnSpc>
              <a:spcAft>
                <a:spcPts val="800"/>
              </a:spcAft>
              <a:tabLst>
                <a:tab pos="457200" algn="l"/>
              </a:tabLst>
            </a:pPr>
            <a:r>
              <a:rPr lang="en-IN" b="1" kern="100" dirty="0">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 Develop high-quality and relevant content based on the selected keywords. Optimize website pages, meta tags, and headings to include these keywords natural</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r>
              <a:rPr lang="en-IN" sz="2800" dirty="0">
                <a:effectLst/>
                <a:latin typeface="Calibri" panose="020F0502020204030204" pitchFamily="34" charset="0"/>
                <a:ea typeface="Calibri" panose="020F0502020204030204" pitchFamily="34" charset="0"/>
                <a:cs typeface="Arial" panose="020B0604020202020204" pitchFamily="34" charset="0"/>
              </a:rPr>
              <a:t>     </a:t>
            </a:r>
            <a:endParaRPr lang="en-IN" dirty="0"/>
          </a:p>
        </p:txBody>
      </p:sp>
      <p:sp>
        <p:nvSpPr>
          <p:cNvPr id="10" name="TextBox 9">
            <a:extLst>
              <a:ext uri="{FF2B5EF4-FFF2-40B4-BE49-F238E27FC236}">
                <a16:creationId xmlns:a16="http://schemas.microsoft.com/office/drawing/2014/main" id="{909AF00F-4364-5745-7206-BB631639716E}"/>
              </a:ext>
            </a:extLst>
          </p:cNvPr>
          <p:cNvSpPr txBox="1"/>
          <p:nvPr/>
        </p:nvSpPr>
        <p:spPr>
          <a:xfrm>
            <a:off x="0" y="2241176"/>
            <a:ext cx="11923059" cy="1868781"/>
          </a:xfrm>
          <a:prstGeom prst="rect">
            <a:avLst/>
          </a:prstGeom>
          <a:noFill/>
        </p:spPr>
        <p:txBody>
          <a:bodyPr wrap="square">
            <a:spAutoFit/>
          </a:bodyPr>
          <a:lstStyle/>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Arial" panose="020B0604020202020204" pitchFamily="34" charset="0"/>
              </a:rPr>
              <a:t>12. Social Media Integration:</a:t>
            </a:r>
          </a:p>
          <a:p>
            <a:pPr>
              <a:lnSpc>
                <a:spcPct val="107000"/>
              </a:lnSpc>
              <a:spcAft>
                <a:spcPts val="800"/>
              </a:spcAft>
            </a:pPr>
            <a:r>
              <a:rPr lang="en-IN" b="1" kern="100" dirty="0">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                               Incorporate social media sharing and users to content on their social networks</a:t>
            </a:r>
            <a:r>
              <a:rPr lang="en-IN" sz="1400" kern="100" dirty="0">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r>
              <a:rPr lang="en-IN" sz="1400" kern="100" dirty="0">
                <a:latin typeface="Calibri" panose="020F0502020204030204" pitchFamily="34" charset="0"/>
                <a:ea typeface="Calibri" panose="020F0502020204030204" pitchFamily="34" charset="0"/>
                <a:cs typeface="Arial" panose="020B0604020202020204" pitchFamily="34" charset="0"/>
              </a:rPr>
              <a:t> </a:t>
            </a:r>
            <a:r>
              <a:rPr lang="en-IN" b="1" kern="100" dirty="0">
                <a:latin typeface="Calibri" panose="020F0502020204030204" pitchFamily="34" charset="0"/>
                <a:ea typeface="Calibri" panose="020F0502020204030204" pitchFamily="34" charset="0"/>
                <a:cs typeface="Arial" panose="020B0604020202020204" pitchFamily="34" charset="0"/>
              </a:rPr>
              <a:t>13.</a:t>
            </a:r>
            <a:r>
              <a:rPr lang="en-IN" sz="1800" b="1" kern="100" dirty="0">
                <a:effectLst/>
                <a:latin typeface="Calibri" panose="020F0502020204030204" pitchFamily="34" charset="0"/>
                <a:ea typeface="Calibri" panose="020F0502020204030204" pitchFamily="34" charset="0"/>
                <a:cs typeface="Arial" panose="020B0604020202020204" pitchFamily="34" charset="0"/>
              </a:rPr>
              <a:t>Compliance and Transparency:</a:t>
            </a:r>
            <a:r>
              <a:rPr lang="en-IN" sz="1800" kern="100" dirty="0">
                <a:effectLst/>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r>
              <a:rPr lang="en-IN" kern="100" dirty="0">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Clearly state terms and conditions, fees, and any legal or regulatory information to build trust with customers and adhere to industry standards.</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68668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460765-8055-19BF-6953-3988083EAC25}"/>
              </a:ext>
            </a:extLst>
          </p:cNvPr>
          <p:cNvSpPr txBox="1"/>
          <p:nvPr/>
        </p:nvSpPr>
        <p:spPr>
          <a:xfrm>
            <a:off x="2931458" y="2426301"/>
            <a:ext cx="6096000" cy="991297"/>
          </a:xfrm>
          <a:prstGeom prst="rect">
            <a:avLst/>
          </a:prstGeom>
          <a:noFill/>
        </p:spPr>
        <p:txBody>
          <a:bodyPr wrap="square">
            <a:spAutoFit/>
          </a:bodyPr>
          <a:lstStyle/>
          <a:p>
            <a:pPr>
              <a:lnSpc>
                <a:spcPct val="107000"/>
              </a:lnSpc>
              <a:spcAft>
                <a:spcPts val="800"/>
              </a:spcAft>
            </a:pPr>
            <a:r>
              <a:rPr lang="en-IN" sz="2800" kern="100" dirty="0">
                <a:effectLst/>
                <a:latin typeface="Britannic Bold" panose="020B0903060703020204" pitchFamily="34" charset="0"/>
                <a:ea typeface="Calibri" panose="020F0502020204030204" pitchFamily="34" charset="0"/>
                <a:cs typeface="Arial" panose="020B0604020202020204" pitchFamily="34" charset="0"/>
              </a:rPr>
              <a:t>Part 3 : Content ideas and Marketing Strategies</a:t>
            </a:r>
            <a:endParaRPr lang="en-IN" sz="2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75537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7D827C-3D51-B5FD-A3A2-FCEBE42ED66D}"/>
              </a:ext>
            </a:extLst>
          </p:cNvPr>
          <p:cNvSpPr txBox="1"/>
          <p:nvPr/>
        </p:nvSpPr>
        <p:spPr>
          <a:xfrm>
            <a:off x="98612" y="959224"/>
            <a:ext cx="11842376" cy="2262542"/>
          </a:xfrm>
          <a:prstGeom prst="rect">
            <a:avLst/>
          </a:prstGeom>
          <a:noFill/>
        </p:spPr>
        <p:txBody>
          <a:bodyPr wrap="square">
            <a:spAutoFit/>
          </a:bodyPr>
          <a:lstStyle/>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*Content Calendar : </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It is a written schedule and creating a content calendar for banks involves planning and scheduling various types of content to engage customers, promote services, and share relevant information.</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Creating a content calendar for banks requires a thoughtful approach to engage customers, and establish the bank as a trusted financial resource.</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a:t>
            </a:r>
            <a:r>
              <a:rPr lang="en-IN" sz="2000" kern="100" dirty="0">
                <a:effectLst/>
                <a:latin typeface="Calibri" panose="020F0502020204030204" pitchFamily="34" charset="0"/>
                <a:ea typeface="Calibri" panose="020F0502020204030204" pitchFamily="34" charset="0"/>
                <a:cs typeface="Arial" panose="020B0604020202020204" pitchFamily="34" charset="0"/>
              </a:rPr>
              <a:t>Aim :</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BFAED2DD-4ADF-502B-7AD2-178904ED880E}"/>
              </a:ext>
            </a:extLst>
          </p:cNvPr>
          <p:cNvSpPr txBox="1"/>
          <p:nvPr/>
        </p:nvSpPr>
        <p:spPr>
          <a:xfrm>
            <a:off x="98612" y="3221766"/>
            <a:ext cx="11842376" cy="1799147"/>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The aim of the content calendar for ICICI Bank is to build brand awareness, increase customer engagement, educate users about financial matters, and drive leads for banking products and services.</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*Idea :</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The content calendar should be designed around the concept of “Financial Wellness”. This means creating content that helps customers manage their finances better, achieve their financial goals, and make informed decisions</a:t>
            </a:r>
            <a:endParaRPr lang="en-IN" dirty="0"/>
          </a:p>
        </p:txBody>
      </p:sp>
      <p:sp>
        <p:nvSpPr>
          <p:cNvPr id="7" name="TextBox 6">
            <a:extLst>
              <a:ext uri="{FF2B5EF4-FFF2-40B4-BE49-F238E27FC236}">
                <a16:creationId xmlns:a16="http://schemas.microsoft.com/office/drawing/2014/main" id="{1D8544AF-57AA-6080-FC94-4A4EF0EDA4A1}"/>
              </a:ext>
            </a:extLst>
          </p:cNvPr>
          <p:cNvSpPr txBox="1"/>
          <p:nvPr/>
        </p:nvSpPr>
        <p:spPr>
          <a:xfrm>
            <a:off x="170329" y="328560"/>
            <a:ext cx="6096000" cy="373820"/>
          </a:xfrm>
          <a:prstGeom prst="rect">
            <a:avLst/>
          </a:prstGeom>
          <a:noFill/>
        </p:spPr>
        <p:txBody>
          <a:bodyPr wrap="square">
            <a:spAutoFit/>
          </a:bodyPr>
          <a:lstStyle/>
          <a:p>
            <a:pPr>
              <a:lnSpc>
                <a:spcPct val="107000"/>
              </a:lnSpc>
              <a:spcAft>
                <a:spcPts val="800"/>
              </a:spcAft>
            </a:pPr>
            <a:r>
              <a:rPr lang="en-IN" sz="1800" kern="100" dirty="0">
                <a:effectLst/>
                <a:latin typeface="Britannic Bold" panose="020B0903060703020204" pitchFamily="34" charset="0"/>
                <a:ea typeface="Calibri" panose="020F0502020204030204" pitchFamily="34" charset="0"/>
                <a:cs typeface="Arial" panose="020B0604020202020204" pitchFamily="34" charset="0"/>
              </a:rPr>
              <a:t>Part 3 : Content ideas and Marketing Strategies</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49473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C1B5A9-B0A4-CB4D-2604-7DDCBBCCC8CF}"/>
              </a:ext>
            </a:extLst>
          </p:cNvPr>
          <p:cNvPicPr>
            <a:picLocks noChangeAspect="1"/>
          </p:cNvPicPr>
          <p:nvPr/>
        </p:nvPicPr>
        <p:blipFill rotWithShape="1">
          <a:blip r:embed="rId2"/>
          <a:srcRect l="-250" t="6357" r="250" b="-6357"/>
          <a:stretch/>
        </p:blipFill>
        <p:spPr>
          <a:xfrm>
            <a:off x="1963271" y="518998"/>
            <a:ext cx="7158038" cy="6204812"/>
          </a:xfrm>
          <a:prstGeom prst="rect">
            <a:avLst/>
          </a:prstGeom>
        </p:spPr>
      </p:pic>
    </p:spTree>
    <p:extLst>
      <p:ext uri="{BB962C8B-B14F-4D97-AF65-F5344CB8AC3E}">
        <p14:creationId xmlns:p14="http://schemas.microsoft.com/office/powerpoint/2010/main" val="2561790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4DFD61-095C-8421-84C1-3733C62F4F0E}"/>
              </a:ext>
            </a:extLst>
          </p:cNvPr>
          <p:cNvSpPr txBox="1"/>
          <p:nvPr/>
        </p:nvSpPr>
        <p:spPr>
          <a:xfrm>
            <a:off x="8965" y="82585"/>
            <a:ext cx="12129247" cy="1386020"/>
          </a:xfrm>
          <a:prstGeom prst="rect">
            <a:avLst/>
          </a:prstGeom>
          <a:noFill/>
        </p:spPr>
        <p:txBody>
          <a:bodyPr wrap="square">
            <a:spAutoFit/>
          </a:bodyPr>
          <a:lstStyle/>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a:t>
            </a:r>
            <a:r>
              <a:rPr lang="en-IN" sz="2000" kern="100" dirty="0">
                <a:effectLst/>
                <a:latin typeface="Britannic Bold" panose="020B0903060703020204" pitchFamily="34" charset="0"/>
                <a:ea typeface="Calibri" panose="020F0502020204030204" pitchFamily="34" charset="0"/>
                <a:cs typeface="Arial" panose="020B0604020202020204" pitchFamily="34" charset="0"/>
              </a:rPr>
              <a:t>Content idea Generation &amp; Strategy </a:t>
            </a:r>
            <a:r>
              <a:rPr lang="en-IN" sz="2000" kern="100" dirty="0">
                <a:effectLst/>
                <a:latin typeface="Calibri" panose="020F0502020204030204" pitchFamily="34" charset="0"/>
                <a:ea typeface="Calibri" panose="020F0502020204030204" pitchFamily="34" charset="0"/>
                <a:cs typeface="Arial" panose="020B0604020202020204" pitchFamily="34" charset="0"/>
              </a:rPr>
              <a:t>:</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r>
              <a:rPr lang="en-IN" sz="2000" dirty="0">
                <a:effectLst/>
                <a:latin typeface="Calibri" panose="020F0502020204030204" pitchFamily="34" charset="0"/>
                <a:ea typeface="Calibri" panose="020F0502020204030204" pitchFamily="34" charset="0"/>
                <a:cs typeface="Arial" panose="020B0604020202020204" pitchFamily="34" charset="0"/>
              </a:rPr>
              <a:t>                                                                             </a:t>
            </a:r>
            <a:r>
              <a:rPr lang="en-IN" sz="1800" dirty="0">
                <a:effectLst/>
                <a:latin typeface="Calibri" panose="020F0502020204030204" pitchFamily="34" charset="0"/>
                <a:ea typeface="Calibri" panose="020F0502020204030204" pitchFamily="34" charset="0"/>
                <a:cs typeface="Arial" panose="020B0604020202020204" pitchFamily="34" charset="0"/>
              </a:rPr>
              <a:t>Create a content calendar for the remaining month of July by brainstorming content themes, exploring various formats like blog post, videos, infographics, podcast, and interactive quizzes, and scheduling publication dates mainly on Facebook &amp; Instagram</a:t>
            </a:r>
            <a:endParaRPr lang="en-IN" dirty="0"/>
          </a:p>
        </p:txBody>
      </p:sp>
      <p:sp>
        <p:nvSpPr>
          <p:cNvPr id="5" name="TextBox 4">
            <a:extLst>
              <a:ext uri="{FF2B5EF4-FFF2-40B4-BE49-F238E27FC236}">
                <a16:creationId xmlns:a16="http://schemas.microsoft.com/office/drawing/2014/main" id="{60D59390-341F-D102-BC52-E99769178362}"/>
              </a:ext>
            </a:extLst>
          </p:cNvPr>
          <p:cNvSpPr txBox="1"/>
          <p:nvPr/>
        </p:nvSpPr>
        <p:spPr>
          <a:xfrm>
            <a:off x="8965" y="1532965"/>
            <a:ext cx="6669741" cy="1832105"/>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*The following are the some Social media content ideas for ICICI Bank </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a:t>
            </a:r>
            <a:r>
              <a:rPr lang="en-IN" sz="2000" kern="100" dirty="0">
                <a:effectLst/>
                <a:latin typeface="Britannic Bold" panose="020B0903060703020204" pitchFamily="34" charset="0"/>
                <a:ea typeface="Calibri" panose="020F0502020204030204" pitchFamily="34" charset="0"/>
                <a:cs typeface="Arial" panose="020B0604020202020204" pitchFamily="34" charset="0"/>
              </a:rPr>
              <a:t>Banking Schemes </a:t>
            </a:r>
            <a:r>
              <a:rPr lang="en-IN" sz="2000" kern="100" dirty="0">
                <a:effectLst/>
                <a:latin typeface="Calibri" panose="020F0502020204030204" pitchFamily="34" charset="0"/>
                <a:ea typeface="Calibri" panose="020F0502020204030204" pitchFamily="34" charset="0"/>
                <a:cs typeface="Arial" panose="020B0604020202020204" pitchFamily="34" charset="0"/>
              </a:rPr>
              <a:t>:</a:t>
            </a:r>
          </a:p>
          <a:p>
            <a:pPr>
              <a:lnSpc>
                <a:spcPct val="107000"/>
              </a:lnSpc>
              <a:spcAft>
                <a:spcPts val="800"/>
              </a:spcAft>
            </a:pPr>
            <a:r>
              <a:rPr lang="en-IN" sz="2000" kern="100" dirty="0">
                <a:latin typeface="Calibri" panose="020F0502020204030204" pitchFamily="34" charset="0"/>
                <a:ea typeface="Calibri" panose="020F0502020204030204" pitchFamily="34" charset="0"/>
                <a:cs typeface="Arial" panose="020B0604020202020204" pitchFamily="34" charset="0"/>
              </a:rPr>
              <a:t>                                     </a:t>
            </a:r>
            <a:r>
              <a:rPr lang="en-IN" sz="2000" kern="100" dirty="0">
                <a:effectLst/>
                <a:latin typeface="Calibri" panose="020F0502020204030204" pitchFamily="34" charset="0"/>
                <a:ea typeface="Calibri" panose="020F0502020204030204" pitchFamily="34" charset="0"/>
                <a:cs typeface="Arial" panose="020B0604020202020204" pitchFamily="34" charset="0"/>
              </a:rPr>
              <a:t> </a:t>
            </a:r>
            <a:r>
              <a:rPr lang="en-IN" sz="1800" dirty="0">
                <a:effectLst/>
                <a:latin typeface="Calibri" panose="020F0502020204030204" pitchFamily="34" charset="0"/>
                <a:ea typeface="Calibri" panose="020F0502020204030204" pitchFamily="34" charset="0"/>
                <a:cs typeface="Arial" panose="020B0604020202020204" pitchFamily="34" charset="0"/>
              </a:rPr>
              <a:t>Banks can use social media to offer promotions and discounts to their customers, which can help to increase customer loyalty and drive business</a:t>
            </a:r>
            <a:r>
              <a:rPr lang="en-IN" dirty="0">
                <a:latin typeface="Calibri" panose="020F0502020204030204" pitchFamily="34" charset="0"/>
                <a:ea typeface="Calibri" panose="020F0502020204030204" pitchFamily="34" charset="0"/>
                <a:cs typeface="Arial" panose="020B0604020202020204" pitchFamily="34" charset="0"/>
              </a:rPr>
              <a:t>.</a:t>
            </a:r>
            <a:endParaRPr lang="en-IN"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29902273-AD43-5ADC-06A4-D8DF4319E61A}"/>
              </a:ext>
            </a:extLst>
          </p:cNvPr>
          <p:cNvSpPr txBox="1"/>
          <p:nvPr/>
        </p:nvSpPr>
        <p:spPr>
          <a:xfrm>
            <a:off x="1411943" y="5057186"/>
            <a:ext cx="7306235" cy="2308324"/>
          </a:xfrm>
          <a:prstGeom prst="rect">
            <a:avLst/>
          </a:prstGeom>
          <a:noFill/>
        </p:spPr>
        <p:txBody>
          <a:bodyPr wrap="square">
            <a:spAutoFit/>
          </a:bodyPr>
          <a:lstStyle/>
          <a:p>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IN" dirty="0">
              <a:latin typeface="Calibri" panose="020F0502020204030204" pitchFamily="34" charset="0"/>
              <a:ea typeface="Calibri" panose="020F0502020204030204" pitchFamily="34" charset="0"/>
              <a:cs typeface="Arial" panose="020B0604020202020204" pitchFamily="34" charset="0"/>
            </a:endParaRPr>
          </a:p>
          <a:p>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IN" dirty="0">
              <a:latin typeface="Calibri" panose="020F0502020204030204" pitchFamily="34" charset="0"/>
              <a:ea typeface="Calibri" panose="020F0502020204030204" pitchFamily="34" charset="0"/>
              <a:cs typeface="Arial" panose="020B0604020202020204" pitchFamily="34" charset="0"/>
            </a:endParaRPr>
          </a:p>
          <a:p>
            <a:endParaRPr lang="en-IN" sz="1800" dirty="0">
              <a:effectLst/>
              <a:latin typeface="Calibri" panose="020F0502020204030204" pitchFamily="34" charset="0"/>
              <a:ea typeface="Calibri" panose="020F0502020204030204" pitchFamily="34" charset="0"/>
              <a:cs typeface="Arial" panose="020B0604020202020204" pitchFamily="34" charset="0"/>
            </a:endParaRPr>
          </a:p>
          <a:p>
            <a:endParaRPr lang="en-IN" dirty="0">
              <a:latin typeface="Calibri" panose="020F0502020204030204" pitchFamily="34" charset="0"/>
              <a:ea typeface="Calibri" panose="020F0502020204030204" pitchFamily="34" charset="0"/>
              <a:cs typeface="Arial" panose="020B0604020202020204" pitchFamily="34" charset="0"/>
            </a:endParaRPr>
          </a:p>
          <a:p>
            <a:endParaRPr lang="en-IN" dirty="0">
              <a:latin typeface="Calibri" panose="020F0502020204030204" pitchFamily="34" charset="0"/>
              <a:ea typeface="Calibri" panose="020F0502020204030204" pitchFamily="34" charset="0"/>
              <a:cs typeface="Arial" panose="020B0604020202020204" pitchFamily="34" charset="0"/>
            </a:endParaRPr>
          </a:p>
          <a:p>
            <a:endParaRPr lang="en-IN" dirty="0"/>
          </a:p>
        </p:txBody>
      </p:sp>
      <p:sp>
        <p:nvSpPr>
          <p:cNvPr id="9" name="TextBox 8">
            <a:extLst>
              <a:ext uri="{FF2B5EF4-FFF2-40B4-BE49-F238E27FC236}">
                <a16:creationId xmlns:a16="http://schemas.microsoft.com/office/drawing/2014/main" id="{35122CA9-6909-26DD-9EAB-BB314B81809C}"/>
              </a:ext>
            </a:extLst>
          </p:cNvPr>
          <p:cNvSpPr txBox="1"/>
          <p:nvPr/>
        </p:nvSpPr>
        <p:spPr>
          <a:xfrm>
            <a:off x="-13446" y="3365070"/>
            <a:ext cx="6087034" cy="1200329"/>
          </a:xfrm>
          <a:prstGeom prst="rect">
            <a:avLst/>
          </a:prstGeom>
          <a:noFill/>
        </p:spPr>
        <p:txBody>
          <a:bodyPr wrap="square">
            <a:spAutoFit/>
          </a:bodyPr>
          <a:lstStyle/>
          <a:p>
            <a:r>
              <a:rPr lang="en-IN" sz="1800" kern="100" dirty="0">
                <a:effectLst/>
                <a:latin typeface="Calibri" panose="020F0502020204030204" pitchFamily="34" charset="0"/>
                <a:ea typeface="Calibri" panose="020F0502020204030204" pitchFamily="34" charset="0"/>
                <a:cs typeface="Arial" panose="020B0604020202020204" pitchFamily="34" charset="0"/>
              </a:rPr>
              <a:t>                                            Social media is a great way for banks to promote new products and services to their customers. By posting about the benefits and features of these offerings, banks can attract new business and generate interests</a:t>
            </a:r>
            <a:r>
              <a:rPr lang="en-IN" kern="100" dirty="0">
                <a:latin typeface="Calibri" panose="020F0502020204030204" pitchFamily="34" charset="0"/>
                <a:ea typeface="Calibri" panose="020F0502020204030204" pitchFamily="34" charset="0"/>
                <a:cs typeface="Arial" panose="020B0604020202020204" pitchFamily="34" charset="0"/>
              </a:rPr>
              <a:t>. </a:t>
            </a:r>
            <a:endParaRPr lang="en-IN" dirty="0"/>
          </a:p>
        </p:txBody>
      </p:sp>
      <p:sp>
        <p:nvSpPr>
          <p:cNvPr id="10" name="TextBox 9">
            <a:extLst>
              <a:ext uri="{FF2B5EF4-FFF2-40B4-BE49-F238E27FC236}">
                <a16:creationId xmlns:a16="http://schemas.microsoft.com/office/drawing/2014/main" id="{C0803062-7A79-2A73-0633-ED3E586D61E8}"/>
              </a:ext>
            </a:extLst>
          </p:cNvPr>
          <p:cNvSpPr txBox="1"/>
          <p:nvPr/>
        </p:nvSpPr>
        <p:spPr>
          <a:xfrm>
            <a:off x="8966" y="4812665"/>
            <a:ext cx="6087034" cy="2025876"/>
          </a:xfrm>
          <a:prstGeom prst="rect">
            <a:avLst/>
          </a:prstGeom>
          <a:noFill/>
        </p:spPr>
        <p:txBody>
          <a:bodyPr wrap="square">
            <a:spAutoFit/>
          </a:bodyPr>
          <a:lstStyle/>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a:t>
            </a:r>
            <a:r>
              <a:rPr lang="en-IN" sz="2000" kern="100" dirty="0">
                <a:effectLst/>
                <a:latin typeface="Britannic Bold" panose="020B0903060703020204" pitchFamily="34" charset="0"/>
                <a:ea typeface="Calibri" panose="020F0502020204030204" pitchFamily="34" charset="0"/>
                <a:cs typeface="Arial" panose="020B0604020202020204" pitchFamily="34" charset="0"/>
              </a:rPr>
              <a:t>Offers &amp; Deal:</a:t>
            </a:r>
          </a:p>
          <a:p>
            <a:pPr>
              <a:lnSpc>
                <a:spcPct val="107000"/>
              </a:lnSpc>
              <a:spcAft>
                <a:spcPts val="800"/>
              </a:spcAft>
            </a:pPr>
            <a:r>
              <a:rPr lang="en-IN" sz="2000" kern="100" dirty="0">
                <a:latin typeface="Britannic Bold" panose="020B0903060703020204" pitchFamily="34" charset="0"/>
                <a:ea typeface="Calibri" panose="020F0502020204030204" pitchFamily="34" charset="0"/>
                <a:cs typeface="Arial" panose="020B0604020202020204" pitchFamily="34" charset="0"/>
              </a:rPr>
              <a:t>                    </a:t>
            </a:r>
            <a:r>
              <a:rPr lang="en-IN" sz="2000" kern="100" dirty="0">
                <a:effectLst/>
                <a:latin typeface="Britannic Bold" panose="020B0903060703020204" pitchFamily="34" charset="0"/>
                <a:ea typeface="Calibri" panose="020F0502020204030204" pitchFamily="34" charset="0"/>
                <a:cs typeface="Arial" panose="020B0604020202020204" pitchFamily="34" charset="0"/>
              </a:rPr>
              <a:t> </a:t>
            </a:r>
            <a:r>
              <a:rPr lang="en-IN" sz="1800" kern="100" dirty="0">
                <a:effectLst/>
                <a:latin typeface="Britannic Bold" panose="020B090306070302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By sharing news about offers and deals,  their products and services to potential customers. This can help to generate interest in the bank’s offerings and drive business. Offering exclusive deals and promotions to followers on social media, bank can encourage customer loyalty and retention</a:t>
            </a:r>
            <a:endParaRPr lang="en-IN" dirty="0"/>
          </a:p>
        </p:txBody>
      </p:sp>
      <p:pic>
        <p:nvPicPr>
          <p:cNvPr id="11" name="Picture 10">
            <a:extLst>
              <a:ext uri="{FF2B5EF4-FFF2-40B4-BE49-F238E27FC236}">
                <a16:creationId xmlns:a16="http://schemas.microsoft.com/office/drawing/2014/main" id="{8F4DF1E6-C9FF-06CA-19E2-1B6E995FE9D3}"/>
              </a:ext>
            </a:extLst>
          </p:cNvPr>
          <p:cNvPicPr>
            <a:picLocks noChangeAspect="1"/>
          </p:cNvPicPr>
          <p:nvPr/>
        </p:nvPicPr>
        <p:blipFill>
          <a:blip r:embed="rId2"/>
          <a:stretch>
            <a:fillRect/>
          </a:stretch>
        </p:blipFill>
        <p:spPr>
          <a:xfrm>
            <a:off x="6825004" y="2626199"/>
            <a:ext cx="4261473" cy="3401863"/>
          </a:xfrm>
          <a:prstGeom prst="rect">
            <a:avLst/>
          </a:prstGeom>
        </p:spPr>
      </p:pic>
    </p:spTree>
    <p:extLst>
      <p:ext uri="{BB962C8B-B14F-4D97-AF65-F5344CB8AC3E}">
        <p14:creationId xmlns:p14="http://schemas.microsoft.com/office/powerpoint/2010/main" val="1592499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D99DD1-759E-AEAF-8D01-0F8C4BE48755}"/>
              </a:ext>
            </a:extLst>
          </p:cNvPr>
          <p:cNvSpPr txBox="1"/>
          <p:nvPr/>
        </p:nvSpPr>
        <p:spPr>
          <a:xfrm>
            <a:off x="0" y="0"/>
            <a:ext cx="6382871" cy="1663019"/>
          </a:xfrm>
          <a:prstGeom prst="rect">
            <a:avLst/>
          </a:prstGeom>
          <a:noFill/>
        </p:spPr>
        <p:txBody>
          <a:bodyPr wrap="square">
            <a:spAutoFit/>
          </a:bodyPr>
          <a:lstStyle/>
          <a:p>
            <a:pPr>
              <a:lnSpc>
                <a:spcPct val="107000"/>
              </a:lnSpc>
              <a:spcAft>
                <a:spcPts val="800"/>
              </a:spcAft>
            </a:pPr>
            <a:r>
              <a:rPr lang="en-IN" sz="2000" kern="100" dirty="0">
                <a:effectLst/>
                <a:latin typeface="Britannic Bold" panose="020B0903060703020204" pitchFamily="34" charset="0"/>
                <a:ea typeface="Calibri" panose="020F0502020204030204" pitchFamily="34" charset="0"/>
                <a:cs typeface="Arial" panose="020B0604020202020204" pitchFamily="34" charset="0"/>
              </a:rPr>
              <a:t>*Share Achievements </a:t>
            </a:r>
            <a:r>
              <a:rPr lang="en-IN" sz="2000" kern="100" dirty="0">
                <a:effectLst/>
                <a:latin typeface="Calibri" panose="020F0502020204030204" pitchFamily="34" charset="0"/>
                <a:ea typeface="Calibri" panose="020F0502020204030204" pitchFamily="34" charset="0"/>
                <a:cs typeface="Arial" panose="020B0604020202020204" pitchFamily="34" charset="0"/>
              </a:rPr>
              <a:t>: </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Calibri" panose="020F0502020204030204" pitchFamily="34" charset="0"/>
                <a:ea typeface="Calibri" panose="020F0502020204030204" pitchFamily="34" charset="0"/>
                <a:cs typeface="Arial" panose="020B0604020202020204" pitchFamily="34" charset="0"/>
              </a:rPr>
              <a:t>                                          </a:t>
            </a:r>
            <a:r>
              <a:rPr lang="en-IN" sz="2000" dirty="0">
                <a:effectLst/>
                <a:latin typeface="Calibri" panose="020F0502020204030204" pitchFamily="34" charset="0"/>
                <a:ea typeface="Calibri" panose="020F0502020204030204" pitchFamily="34" charset="0"/>
                <a:cs typeface="Arial" panose="020B0604020202020204" pitchFamily="34" charset="0"/>
              </a:rPr>
              <a:t>    </a:t>
            </a:r>
            <a:r>
              <a:rPr lang="en-IN" sz="1800" dirty="0">
                <a:effectLst/>
                <a:latin typeface="Calibri" panose="020F0502020204030204" pitchFamily="34" charset="0"/>
                <a:ea typeface="Calibri" panose="020F0502020204030204" pitchFamily="34" charset="0"/>
                <a:cs typeface="Arial" panose="020B0604020202020204" pitchFamily="34" charset="0"/>
              </a:rPr>
              <a:t>By sharing news about achievements, such as awards and accolades, banks can increase their brand awareness and reach. This can help to attract new customers and build a positive reputation</a:t>
            </a:r>
            <a:endParaRPr lang="en-IN" dirty="0"/>
          </a:p>
        </p:txBody>
      </p:sp>
      <p:sp>
        <p:nvSpPr>
          <p:cNvPr id="5" name="TextBox 4">
            <a:extLst>
              <a:ext uri="{FF2B5EF4-FFF2-40B4-BE49-F238E27FC236}">
                <a16:creationId xmlns:a16="http://schemas.microsoft.com/office/drawing/2014/main" id="{11E00551-724B-BFFB-C493-F96CE5707C24}"/>
              </a:ext>
            </a:extLst>
          </p:cNvPr>
          <p:cNvSpPr txBox="1"/>
          <p:nvPr/>
        </p:nvSpPr>
        <p:spPr>
          <a:xfrm>
            <a:off x="-466167" y="1801227"/>
            <a:ext cx="7109014" cy="968278"/>
          </a:xfrm>
          <a:prstGeom prst="rect">
            <a:avLst/>
          </a:prstGeom>
          <a:noFill/>
        </p:spPr>
        <p:txBody>
          <a:bodyPr wrap="square">
            <a:spAutoFit/>
          </a:bodyPr>
          <a:lstStyle/>
          <a:p>
            <a:pPr marL="457200" indent="-457200">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Sharing achievements on social media is a great way for bank to celebrate milestones and share their success with their followers.</a:t>
            </a:r>
            <a:endParaRPr lang="en-IN" dirty="0"/>
          </a:p>
        </p:txBody>
      </p:sp>
      <p:pic>
        <p:nvPicPr>
          <p:cNvPr id="2" name="Picture 1">
            <a:extLst>
              <a:ext uri="{FF2B5EF4-FFF2-40B4-BE49-F238E27FC236}">
                <a16:creationId xmlns:a16="http://schemas.microsoft.com/office/drawing/2014/main" id="{B2F6550F-F487-C8BB-E345-B8EBDFF7FD82}"/>
              </a:ext>
            </a:extLst>
          </p:cNvPr>
          <p:cNvPicPr>
            <a:picLocks noChangeAspect="1"/>
          </p:cNvPicPr>
          <p:nvPr/>
        </p:nvPicPr>
        <p:blipFill>
          <a:blip r:embed="rId2"/>
          <a:stretch>
            <a:fillRect/>
          </a:stretch>
        </p:blipFill>
        <p:spPr>
          <a:xfrm>
            <a:off x="7135907" y="311655"/>
            <a:ext cx="3792071" cy="2108226"/>
          </a:xfrm>
          <a:prstGeom prst="rect">
            <a:avLst/>
          </a:prstGeom>
        </p:spPr>
      </p:pic>
      <p:sp>
        <p:nvSpPr>
          <p:cNvPr id="7" name="TextBox 6">
            <a:extLst>
              <a:ext uri="{FF2B5EF4-FFF2-40B4-BE49-F238E27FC236}">
                <a16:creationId xmlns:a16="http://schemas.microsoft.com/office/drawing/2014/main" id="{1655737E-100D-3EBC-0DDC-031CB9E29D63}"/>
              </a:ext>
            </a:extLst>
          </p:cNvPr>
          <p:cNvSpPr txBox="1"/>
          <p:nvPr/>
        </p:nvSpPr>
        <p:spPr>
          <a:xfrm>
            <a:off x="-8965" y="2638383"/>
            <a:ext cx="6104965" cy="2984600"/>
          </a:xfrm>
          <a:prstGeom prst="rect">
            <a:avLst/>
          </a:prstGeom>
          <a:noFill/>
        </p:spPr>
        <p:txBody>
          <a:bodyPr wrap="square">
            <a:spAutoFit/>
          </a:bodyPr>
          <a:lstStyle/>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a:t>
            </a:r>
            <a:r>
              <a:rPr lang="en-IN" sz="2000" kern="100" dirty="0">
                <a:effectLst/>
                <a:latin typeface="Britannic Bold" panose="020B0903060703020204" pitchFamily="34" charset="0"/>
                <a:ea typeface="Calibri" panose="020F0502020204030204" pitchFamily="34" charset="0"/>
                <a:cs typeface="Arial" panose="020B0604020202020204" pitchFamily="34" charset="0"/>
              </a:rPr>
              <a:t>Awareness Post </a:t>
            </a:r>
            <a:r>
              <a:rPr lang="en-IN" sz="2000" kern="100" dirty="0">
                <a:effectLst/>
                <a:latin typeface="Calibri" panose="020F0502020204030204" pitchFamily="34" charset="0"/>
                <a:ea typeface="Calibri" panose="020F0502020204030204" pitchFamily="34" charset="0"/>
                <a:cs typeface="Arial" panose="020B0604020202020204" pitchFamily="34" charset="0"/>
              </a:rPr>
              <a:t>: </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Banks can use awareness posts to promote their commitments to social responsibility and sustainability. This can help to build a  positive reputation and attract customers who value these issues.</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Awareness posts can be used to promote a bank’s products and services. By explaining the benefits and features of these offerings, bank can attract new business and generate interest.</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41E7EA0-08C5-919C-636F-4B1F2A97CF10}"/>
              </a:ext>
            </a:extLst>
          </p:cNvPr>
          <p:cNvPicPr>
            <a:picLocks noChangeAspect="1"/>
          </p:cNvPicPr>
          <p:nvPr/>
        </p:nvPicPr>
        <p:blipFill>
          <a:blip r:embed="rId3"/>
          <a:stretch>
            <a:fillRect/>
          </a:stretch>
        </p:blipFill>
        <p:spPr>
          <a:xfrm>
            <a:off x="6407804" y="2769505"/>
            <a:ext cx="5248275" cy="3661832"/>
          </a:xfrm>
          <a:prstGeom prst="rect">
            <a:avLst/>
          </a:prstGeom>
        </p:spPr>
      </p:pic>
    </p:spTree>
    <p:extLst>
      <p:ext uri="{BB962C8B-B14F-4D97-AF65-F5344CB8AC3E}">
        <p14:creationId xmlns:p14="http://schemas.microsoft.com/office/powerpoint/2010/main" val="3348655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B2053A-DD0A-17DF-8B04-BCFF351B68C0}"/>
              </a:ext>
            </a:extLst>
          </p:cNvPr>
          <p:cNvSpPr txBox="1"/>
          <p:nvPr/>
        </p:nvSpPr>
        <p:spPr>
          <a:xfrm>
            <a:off x="141790" y="103759"/>
            <a:ext cx="11942634" cy="3582519"/>
          </a:xfrm>
          <a:prstGeom prst="rect">
            <a:avLst/>
          </a:prstGeom>
          <a:noFill/>
        </p:spPr>
        <p:txBody>
          <a:bodyPr wrap="square">
            <a:spAutoFit/>
          </a:bodyPr>
          <a:lstStyle/>
          <a:p>
            <a:pPr>
              <a:lnSpc>
                <a:spcPct val="107000"/>
              </a:lnSpc>
              <a:spcAft>
                <a:spcPts val="800"/>
              </a:spcAft>
            </a:pPr>
            <a:r>
              <a:rPr lang="en-IN" sz="2000" kern="100" dirty="0">
                <a:effectLst/>
                <a:latin typeface="Britannic Bold" panose="020B0903060703020204" pitchFamily="34" charset="0"/>
                <a:ea typeface="Calibri" panose="020F0502020204030204" pitchFamily="34" charset="0"/>
                <a:cs typeface="Arial" panose="020B0604020202020204" pitchFamily="34" charset="0"/>
              </a:rPr>
              <a:t>Marketing strategies of ICICI Bank : </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ICICI Bank in India’s second largest bank with total assets of Rs.4062.34 billion at march 31,2011 and profit after tax Rs.51.51 billion for the year ended march 31,2011.</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ICICI Bank offers a wide range of banking products and financial services to corporate and retail customers through a variety of delivery channels and through its specialised subsidiaries in the areas of investment banking, life and non-life insurance, venture capital and asset management.</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They were first to introduced concept of branding in the Indian banking industry. They were also first in the industry : </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*Process, people and physical evidence-brought to life by ICICI</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Calibri" panose="020F0502020204030204" pitchFamily="34" charset="0"/>
                <a:ea typeface="Calibri" panose="020F0502020204030204" pitchFamily="34" charset="0"/>
                <a:cs typeface="Arial" panose="020B0604020202020204" pitchFamily="34" charset="0"/>
              </a:rPr>
              <a:t>*Product Innovation – various deposits, loans, investment, mobile banking, NRI services offered by bank</a:t>
            </a:r>
            <a:endParaRPr lang="en-IN" dirty="0"/>
          </a:p>
        </p:txBody>
      </p:sp>
      <p:sp>
        <p:nvSpPr>
          <p:cNvPr id="4" name="TextBox 3">
            <a:extLst>
              <a:ext uri="{FF2B5EF4-FFF2-40B4-BE49-F238E27FC236}">
                <a16:creationId xmlns:a16="http://schemas.microsoft.com/office/drawing/2014/main" id="{699F0CC9-0866-8E97-CEFF-7DFE82F82089}"/>
              </a:ext>
            </a:extLst>
          </p:cNvPr>
          <p:cNvSpPr txBox="1"/>
          <p:nvPr/>
        </p:nvSpPr>
        <p:spPr>
          <a:xfrm>
            <a:off x="141790" y="3686278"/>
            <a:ext cx="6096000" cy="1868781"/>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*Introduction of DSA’s and DST’s.</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*Unleashed the power of the internet.</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*First bank to focus on retail banking as a driver for growth.</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*Comprehensive data centre availability &amp; data protection solutions.</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21722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6890D9-A5DF-886D-78C6-1DC253A5B015}"/>
              </a:ext>
            </a:extLst>
          </p:cNvPr>
          <p:cNvSpPr txBox="1"/>
          <p:nvPr/>
        </p:nvSpPr>
        <p:spPr>
          <a:xfrm>
            <a:off x="0" y="98734"/>
            <a:ext cx="11663082" cy="6494085"/>
          </a:xfrm>
          <a:prstGeom prst="rect">
            <a:avLst/>
          </a:prstGeom>
          <a:noFill/>
        </p:spPr>
        <p:txBody>
          <a:bodyPr wrap="square">
            <a:spAutoFit/>
          </a:bodyPr>
          <a:lstStyle/>
          <a:p>
            <a:r>
              <a:rPr lang="en-US" sz="2000" dirty="0">
                <a:latin typeface="Britannic Bold" panose="020B0903060703020204" pitchFamily="34" charset="0"/>
              </a:rPr>
              <a:t>*Challenges Faced In Content Ideas And  Marketing Strategies</a:t>
            </a:r>
          </a:p>
          <a:p>
            <a:r>
              <a:rPr lang="en-US" dirty="0"/>
              <a:t>*Regulatory Compliance:</a:t>
            </a:r>
          </a:p>
          <a:p>
            <a:r>
              <a:rPr lang="en-US" dirty="0"/>
              <a:t>                                             Banks operate in a highly regulated industry, and any marketing content must comply with strict financial and banking regulations. This can limit the creative freedom and require a careful review process for all marketing materials to ensure they meet legal requirements.</a:t>
            </a:r>
          </a:p>
          <a:p>
            <a:r>
              <a:rPr lang="en-US" dirty="0"/>
              <a:t>*Customer Education:</a:t>
            </a:r>
          </a:p>
          <a:p>
            <a:r>
              <a:rPr lang="en-US" dirty="0"/>
              <a:t>                                       Banking products and services can be complex, and customers may not fully understand them. Creating content that educates customers about various banking offerings in a clear and accessible manner can be challenging.</a:t>
            </a:r>
          </a:p>
          <a:p>
            <a:r>
              <a:rPr lang="en-US" dirty="0"/>
              <a:t>*Trust and Reputation: </a:t>
            </a:r>
          </a:p>
          <a:p>
            <a:r>
              <a:rPr lang="en-US" dirty="0"/>
              <a:t>                                        Banks need to maintain a high level of trust with their customers. Any content that could be perceived as misleading or untrustworthy can damage the bank's reputation, so maintaining credibility is vital.</a:t>
            </a:r>
          </a:p>
          <a:p>
            <a:r>
              <a:rPr lang="en-US" dirty="0"/>
              <a:t>*Competition:</a:t>
            </a:r>
          </a:p>
          <a:p>
            <a:r>
              <a:rPr lang="en-US" dirty="0"/>
              <a:t>                            The banking industry is highly competitive, with many banks vying for customers' attention. Creating unique and compelling content to stand out from the competition can be a challenge.</a:t>
            </a:r>
          </a:p>
          <a:p>
            <a:r>
              <a:rPr lang="en-US" dirty="0"/>
              <a:t>*Data Privacy and Security: </a:t>
            </a:r>
          </a:p>
          <a:p>
            <a:r>
              <a:rPr lang="en-US" dirty="0"/>
              <a:t>                                              Banks handle sensitive customer data, and ensuring the privacy and security of this information is of utmost importance. Content marketing efforts should be aligned with data protection regulations and address customer concerns about data privacy.</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12578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77DF686-64A1-DB3E-DCCD-4193B1678522}"/>
              </a:ext>
            </a:extLst>
          </p:cNvPr>
          <p:cNvSpPr>
            <a:spLocks noChangeArrowheads="1"/>
          </p:cNvSpPr>
          <p:nvPr/>
        </p:nvSpPr>
        <p:spPr bwMode="auto">
          <a:xfrm>
            <a:off x="-170331" y="26503"/>
            <a:ext cx="11114062"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COMPANY/TOPIC for project:   ICICI BANK </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Britannic Bold" panose="020B0903060703020204" pitchFamily="34" charset="0"/>
                <a:ea typeface="Calibri" panose="020F0502020204030204" pitchFamily="34" charset="0"/>
                <a:cs typeface="Times New Roman" panose="02020603050405020304" pitchFamily="18" charset="0"/>
              </a:rPr>
              <a:t>RESEARCH BRAND IDENTITY</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Study the brand’s mission, values, vision, and unique selling proposition(USPs).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Britannic Bold" panose="020B0903060703020204" pitchFamily="34" charset="0"/>
                <a:ea typeface="Calibri" panose="020F0502020204030204" pitchFamily="34" charset="0"/>
                <a:cs typeface="Arial" panose="020B0604020202020204" pitchFamily="34" charset="0"/>
              </a:rPr>
              <a:t>BRAND COLOURS</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white, orange, red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altLang="en-US" sz="2000" dirty="0">
                <a:latin typeface="Calibri" panose="020F0502020204030204" pitchFamily="34" charset="0"/>
                <a:ea typeface="Calibri" panose="020F050202020403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Britannic Bold" panose="020B0903060703020204" pitchFamily="34" charset="0"/>
                <a:ea typeface="Calibri" panose="020F0502020204030204" pitchFamily="34" charset="0"/>
                <a:cs typeface="Arial" panose="020B0604020202020204" pitchFamily="34" charset="0"/>
              </a:rPr>
              <a:t>LOGO</a:t>
            </a:r>
            <a:r>
              <a:rPr kumimoji="0" lang="en-US" altLang="en-US" sz="2400" b="0" i="0" u="none" strike="noStrike" cap="none" normalizeH="0" baseline="0" dirty="0">
                <a:ln>
                  <a:noFill/>
                </a:ln>
                <a:solidFill>
                  <a:schemeClr val="tx1"/>
                </a:solidFill>
                <a:effectLst/>
                <a:latin typeface="Britannic Bold" panose="020B0903060703020204" pitchFamily="34" charset="0"/>
                <a:ea typeface="Calibri" panose="020F0502020204030204" pitchFamily="34" charset="0"/>
                <a:cs typeface="Arial" panose="020B0604020202020204" pitchFamily="34" charset="0"/>
              </a:rPr>
              <a:t>:</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794EDF1E-4659-9E10-5E91-3BD7C2163F42}"/>
              </a:ext>
            </a:extLst>
          </p:cNvPr>
          <p:cNvPicPr>
            <a:picLocks noChangeAspect="1"/>
          </p:cNvPicPr>
          <p:nvPr/>
        </p:nvPicPr>
        <p:blipFill>
          <a:blip r:embed="rId2"/>
          <a:stretch>
            <a:fillRect/>
          </a:stretch>
        </p:blipFill>
        <p:spPr>
          <a:xfrm>
            <a:off x="-170331" y="0"/>
            <a:ext cx="12192000" cy="859536"/>
          </a:xfrm>
          <a:prstGeom prst="rect">
            <a:avLst/>
          </a:prstGeom>
        </p:spPr>
      </p:pic>
      <p:sp>
        <p:nvSpPr>
          <p:cNvPr id="5" name="TextBox 4">
            <a:extLst>
              <a:ext uri="{FF2B5EF4-FFF2-40B4-BE49-F238E27FC236}">
                <a16:creationId xmlns:a16="http://schemas.microsoft.com/office/drawing/2014/main" id="{416C5E1F-43A3-D9CC-B7EC-B075D137999E}"/>
              </a:ext>
            </a:extLst>
          </p:cNvPr>
          <p:cNvSpPr txBox="1"/>
          <p:nvPr/>
        </p:nvSpPr>
        <p:spPr>
          <a:xfrm>
            <a:off x="-206190" y="4061524"/>
            <a:ext cx="12062460" cy="1599156"/>
          </a:xfrm>
          <a:prstGeom prst="rect">
            <a:avLst/>
          </a:prstGeom>
          <a:noFill/>
        </p:spPr>
        <p:txBody>
          <a:bodyPr wrap="square">
            <a:spAutoFit/>
          </a:bodyPr>
          <a:lstStyle/>
          <a:p>
            <a:pPr marL="228600">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  </a:t>
            </a:r>
            <a:r>
              <a:rPr lang="en-IN" sz="2000" kern="100" dirty="0">
                <a:effectLst/>
                <a:latin typeface="Britannic Bold" panose="020B0903060703020204" pitchFamily="34" charset="0"/>
                <a:ea typeface="Calibri" panose="020F0502020204030204" pitchFamily="34" charset="0"/>
                <a:cs typeface="Arial" panose="020B0604020202020204" pitchFamily="34" charset="0"/>
              </a:rPr>
              <a:t>MISSION/VALUE:</a:t>
            </a:r>
            <a:r>
              <a:rPr lang="en-IN" sz="1800" kern="100" dirty="0">
                <a:effectLst/>
                <a:latin typeface="Calibri" panose="020F0502020204030204" pitchFamily="34" charset="0"/>
                <a:ea typeface="Calibri" panose="020F0502020204030204" pitchFamily="34" charset="0"/>
                <a:cs typeface="Arial" panose="020B0604020202020204" pitchFamily="34" charset="0"/>
              </a:rPr>
              <a:t>ICICI will leverage our technology, and financial capital:</a:t>
            </a:r>
            <a:endParaRPr lang="en-IN" sz="1400" kern="100" dirty="0">
              <a:latin typeface="Calibri" panose="020F0502020204030204" pitchFamily="34" charset="0"/>
              <a:ea typeface="Calibri" panose="020F0502020204030204" pitchFamily="34" charset="0"/>
              <a:cs typeface="Arial" panose="020B0604020202020204" pitchFamily="34" charset="0"/>
            </a:endParaRPr>
          </a:p>
          <a:p>
            <a:pPr marL="228600">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*Be the banker of the first choice for our customers by delivering high  quality, world-class products, and services</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*Expand the frontiers of our business globally</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Calibri" panose="020F0502020204030204" pitchFamily="34" charset="0"/>
                <a:ea typeface="Calibri" panose="020F0502020204030204" pitchFamily="34" charset="0"/>
                <a:cs typeface="Arial" panose="020B0604020202020204" pitchFamily="34" charset="0"/>
              </a:rPr>
              <a:t>    *Maintain a healthy financial profile and diversify our earnings across  business and geographies</a:t>
            </a:r>
            <a:endParaRPr lang="en-IN" dirty="0"/>
          </a:p>
        </p:txBody>
      </p:sp>
      <p:sp>
        <p:nvSpPr>
          <p:cNvPr id="7" name="TextBox 6">
            <a:extLst>
              <a:ext uri="{FF2B5EF4-FFF2-40B4-BE49-F238E27FC236}">
                <a16:creationId xmlns:a16="http://schemas.microsoft.com/office/drawing/2014/main" id="{46ABC5D2-C085-E4F9-6368-833621F8FEA9}"/>
              </a:ext>
            </a:extLst>
          </p:cNvPr>
          <p:cNvSpPr txBox="1"/>
          <p:nvPr/>
        </p:nvSpPr>
        <p:spPr>
          <a:xfrm>
            <a:off x="-206190" y="5609202"/>
            <a:ext cx="11871960" cy="1472839"/>
          </a:xfrm>
          <a:prstGeom prst="rect">
            <a:avLst/>
          </a:prstGeom>
          <a:noFill/>
        </p:spPr>
        <p:txBody>
          <a:bodyPr wrap="square">
            <a:spAutoFit/>
          </a:bodyPr>
          <a:lstStyle/>
          <a:p>
            <a:pPr marL="228600">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 </a:t>
            </a:r>
            <a:r>
              <a:rPr lang="en-IN" sz="2000" kern="100" dirty="0">
                <a:effectLst/>
                <a:latin typeface="Britannic Bold" panose="020B0903060703020204" pitchFamily="34" charset="0"/>
                <a:ea typeface="Calibri" panose="020F0502020204030204" pitchFamily="34" charset="0"/>
                <a:cs typeface="Arial" panose="020B0604020202020204" pitchFamily="34" charset="0"/>
              </a:rPr>
              <a:t>USP</a:t>
            </a:r>
            <a:r>
              <a:rPr lang="en-IN" sz="2000" kern="100" dirty="0">
                <a:effectLst/>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ICICI is the most efficient and tech savvy bank in the Indian banking industry and settle claims within a defined period of time.</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marL="228600">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a:t>
            </a:r>
            <a:r>
              <a:rPr lang="en-IN" sz="2000" kern="100" dirty="0">
                <a:effectLst/>
                <a:latin typeface="Calibri" panose="020F0502020204030204" pitchFamily="34" charset="0"/>
                <a:ea typeface="Calibri" panose="020F0502020204030204" pitchFamily="34" charset="0"/>
                <a:cs typeface="Arial" panose="020B0604020202020204" pitchFamily="34" charset="0"/>
              </a:rPr>
              <a:t> </a:t>
            </a:r>
            <a:r>
              <a:rPr lang="en-IN" sz="2000" kern="100" dirty="0">
                <a:effectLst/>
                <a:latin typeface="Britannic Bold" panose="020B0903060703020204" pitchFamily="34" charset="0"/>
                <a:ea typeface="Calibri" panose="020F0502020204030204" pitchFamily="34" charset="0"/>
                <a:cs typeface="Arial" panose="020B0604020202020204" pitchFamily="34" charset="0"/>
              </a:rPr>
              <a:t>TAGLINE:</a:t>
            </a:r>
            <a:r>
              <a:rPr lang="en-IN" sz="1800" kern="100" dirty="0">
                <a:effectLst/>
                <a:latin typeface="Calibri" panose="020F0502020204030204" pitchFamily="34" charset="0"/>
                <a:ea typeface="Calibri" panose="020F0502020204030204" pitchFamily="34" charset="0"/>
                <a:cs typeface="Arial" panose="020B0604020202020204" pitchFamily="34" charset="0"/>
              </a:rPr>
              <a:t> “HUM HAIN NA”</a:t>
            </a:r>
          </a:p>
          <a:p>
            <a:pPr marL="228600">
              <a:lnSpc>
                <a:spcPct val="107000"/>
              </a:lnSpc>
              <a:spcAft>
                <a:spcPts val="800"/>
              </a:spcAft>
            </a:pP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9B02C74-DD4F-3956-6E5E-BFBB2DCF7DAE}"/>
              </a:ext>
            </a:extLst>
          </p:cNvPr>
          <p:cNvPicPr>
            <a:picLocks noChangeAspect="1"/>
          </p:cNvPicPr>
          <p:nvPr/>
        </p:nvPicPr>
        <p:blipFill>
          <a:blip r:embed="rId3"/>
          <a:stretch>
            <a:fillRect/>
          </a:stretch>
        </p:blipFill>
        <p:spPr>
          <a:xfrm>
            <a:off x="1862638" y="2549534"/>
            <a:ext cx="1642561" cy="1219200"/>
          </a:xfrm>
          <a:prstGeom prst="rect">
            <a:avLst/>
          </a:prstGeom>
        </p:spPr>
      </p:pic>
    </p:spTree>
    <p:extLst>
      <p:ext uri="{BB962C8B-B14F-4D97-AF65-F5344CB8AC3E}">
        <p14:creationId xmlns:p14="http://schemas.microsoft.com/office/powerpoint/2010/main" val="3032387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ECFF7D-9217-B00E-E611-49025614C45A}"/>
              </a:ext>
            </a:extLst>
          </p:cNvPr>
          <p:cNvSpPr txBox="1"/>
          <p:nvPr/>
        </p:nvSpPr>
        <p:spPr>
          <a:xfrm>
            <a:off x="143435" y="2590728"/>
            <a:ext cx="12048565" cy="991297"/>
          </a:xfrm>
          <a:prstGeom prst="rect">
            <a:avLst/>
          </a:prstGeom>
          <a:noFill/>
        </p:spPr>
        <p:txBody>
          <a:bodyPr wrap="square">
            <a:spAutoFit/>
          </a:bodyPr>
          <a:lstStyle/>
          <a:p>
            <a:pPr>
              <a:lnSpc>
                <a:spcPct val="107000"/>
              </a:lnSpc>
              <a:spcAft>
                <a:spcPts val="800"/>
              </a:spcAft>
            </a:pPr>
            <a:r>
              <a:rPr lang="en-IN" sz="2800" kern="100" dirty="0">
                <a:effectLst/>
                <a:latin typeface="Britannic Bold" panose="020B0903060703020204" pitchFamily="34" charset="0"/>
                <a:ea typeface="Calibri" panose="020F0502020204030204" pitchFamily="34" charset="0"/>
                <a:cs typeface="Arial" panose="020B0604020202020204" pitchFamily="34" charset="0"/>
              </a:rPr>
              <a:t>Part 4: Content creation and curation (Post creations, designs/video editing, ad campaigns over social media and email ideation and creation)</a:t>
            </a:r>
            <a:endParaRPr lang="en-IN" sz="2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01186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3A163F-086A-AD2B-CD72-360D9CE91F67}"/>
              </a:ext>
            </a:extLst>
          </p:cNvPr>
          <p:cNvSpPr txBox="1"/>
          <p:nvPr/>
        </p:nvSpPr>
        <p:spPr>
          <a:xfrm>
            <a:off x="80682" y="167715"/>
            <a:ext cx="6096000" cy="838948"/>
          </a:xfrm>
          <a:prstGeom prst="rect">
            <a:avLst/>
          </a:prstGeom>
          <a:noFill/>
        </p:spPr>
        <p:txBody>
          <a:bodyPr wrap="square">
            <a:spAutoFit/>
          </a:bodyPr>
          <a:lstStyle/>
          <a:p>
            <a:pPr>
              <a:lnSpc>
                <a:spcPct val="107000"/>
              </a:lnSpc>
              <a:spcAft>
                <a:spcPts val="800"/>
              </a:spcAft>
            </a:pPr>
            <a:r>
              <a:rPr lang="en-IN" sz="2000" kern="100" dirty="0">
                <a:effectLst/>
                <a:latin typeface="Britannic Bold" panose="020B0903060703020204" pitchFamily="34" charset="0"/>
                <a:ea typeface="Calibri" panose="020F0502020204030204" pitchFamily="34" charset="0"/>
                <a:cs typeface="Arial" panose="020B0604020202020204" pitchFamily="34" charset="0"/>
              </a:rPr>
              <a:t>FORMAT 1:  CREATIVE</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Aim: </a:t>
            </a:r>
            <a:r>
              <a:rPr lang="en-IN" sz="1800" kern="100" dirty="0">
                <a:effectLst/>
                <a:latin typeface="Calibri" panose="020F0502020204030204" pitchFamily="34" charset="0"/>
                <a:ea typeface="Calibri" panose="020F0502020204030204" pitchFamily="34" charset="0"/>
                <a:cs typeface="Arial" panose="020B0604020202020204" pitchFamily="34" charset="0"/>
              </a:rPr>
              <a:t>To aware people about house loans in ICICI bank</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8EA56887-1936-BC63-EE63-82D311A5F08F}"/>
              </a:ext>
            </a:extLst>
          </p:cNvPr>
          <p:cNvSpPr txBox="1"/>
          <p:nvPr/>
        </p:nvSpPr>
        <p:spPr>
          <a:xfrm>
            <a:off x="80682" y="1006663"/>
            <a:ext cx="6096000" cy="1136786"/>
          </a:xfrm>
          <a:prstGeom prst="rect">
            <a:avLst/>
          </a:prstGeom>
          <a:noFill/>
        </p:spPr>
        <p:txBody>
          <a:bodyPr wrap="square">
            <a:spAutoFit/>
          </a:bodyPr>
          <a:lstStyle/>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Date:</a:t>
            </a:r>
            <a:r>
              <a:rPr lang="en-IN" sz="1800" kern="100" dirty="0">
                <a:effectLst/>
                <a:latin typeface="Calibri" panose="020F0502020204030204" pitchFamily="34" charset="0"/>
                <a:ea typeface="Calibri" panose="020F0502020204030204" pitchFamily="34" charset="0"/>
                <a:cs typeface="Arial" panose="020B0604020202020204" pitchFamily="34" charset="0"/>
              </a:rPr>
              <a:t> 04-08-2023</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Idea:</a:t>
            </a:r>
            <a:r>
              <a:rPr lang="en-IN" sz="1800" kern="100" dirty="0">
                <a:effectLst/>
                <a:latin typeface="Calibri" panose="020F0502020204030204" pitchFamily="34" charset="0"/>
                <a:ea typeface="Calibri" panose="020F0502020204030204" pitchFamily="34" charset="0"/>
                <a:cs typeface="Arial" panose="020B0604020202020204" pitchFamily="34" charset="0"/>
              </a:rPr>
              <a:t> To create a relatable and humorous connection with the target audience for home loans</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8696598E-E8BA-D08C-F0F9-402409005D85}"/>
              </a:ext>
            </a:extLst>
          </p:cNvPr>
          <p:cNvPicPr>
            <a:picLocks noChangeAspect="1"/>
          </p:cNvPicPr>
          <p:nvPr/>
        </p:nvPicPr>
        <p:blipFill>
          <a:blip r:embed="rId2"/>
          <a:stretch>
            <a:fillRect/>
          </a:stretch>
        </p:blipFill>
        <p:spPr>
          <a:xfrm>
            <a:off x="744070" y="2490187"/>
            <a:ext cx="3935506" cy="3623742"/>
          </a:xfrm>
          <a:prstGeom prst="rect">
            <a:avLst/>
          </a:prstGeom>
        </p:spPr>
      </p:pic>
      <p:pic>
        <p:nvPicPr>
          <p:cNvPr id="12" name="Picture 11">
            <a:extLst>
              <a:ext uri="{FF2B5EF4-FFF2-40B4-BE49-F238E27FC236}">
                <a16:creationId xmlns:a16="http://schemas.microsoft.com/office/drawing/2014/main" id="{2839CEDB-3901-431A-E342-2738184BB44B}"/>
              </a:ext>
            </a:extLst>
          </p:cNvPr>
          <p:cNvPicPr>
            <a:picLocks noChangeAspect="1"/>
          </p:cNvPicPr>
          <p:nvPr/>
        </p:nvPicPr>
        <p:blipFill>
          <a:blip r:embed="rId3"/>
          <a:stretch>
            <a:fillRect/>
          </a:stretch>
        </p:blipFill>
        <p:spPr>
          <a:xfrm>
            <a:off x="5776867" y="2625659"/>
            <a:ext cx="3883489" cy="3488270"/>
          </a:xfrm>
          <a:prstGeom prst="rect">
            <a:avLst/>
          </a:prstGeom>
        </p:spPr>
      </p:pic>
    </p:spTree>
    <p:extLst>
      <p:ext uri="{BB962C8B-B14F-4D97-AF65-F5344CB8AC3E}">
        <p14:creationId xmlns:p14="http://schemas.microsoft.com/office/powerpoint/2010/main" val="2258815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C80FDA-4319-E283-ED82-CD6E2913E74F}"/>
              </a:ext>
            </a:extLst>
          </p:cNvPr>
          <p:cNvSpPr txBox="1"/>
          <p:nvPr/>
        </p:nvSpPr>
        <p:spPr>
          <a:xfrm>
            <a:off x="-1" y="153199"/>
            <a:ext cx="12030635" cy="1270861"/>
          </a:xfrm>
          <a:prstGeom prst="rect">
            <a:avLst/>
          </a:prstGeom>
          <a:noFill/>
        </p:spPr>
        <p:txBody>
          <a:bodyPr wrap="square">
            <a:spAutoFit/>
          </a:bodyPr>
          <a:lstStyle/>
          <a:p>
            <a:pPr>
              <a:lnSpc>
                <a:spcPct val="107000"/>
              </a:lnSpc>
              <a:spcAft>
                <a:spcPts val="800"/>
              </a:spcAft>
            </a:pPr>
            <a:r>
              <a:rPr lang="en-IN" sz="2000" kern="100" dirty="0">
                <a:effectLst/>
                <a:latin typeface="Britannic Bold" panose="020B0903060703020204" pitchFamily="34" charset="0"/>
                <a:ea typeface="Calibri" panose="020F0502020204030204" pitchFamily="34" charset="0"/>
                <a:cs typeface="Arial" panose="020B0604020202020204" pitchFamily="34" charset="0"/>
              </a:rPr>
              <a:t>FORMAT 2: BLOG ARTICLE</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Aim: </a:t>
            </a:r>
            <a:r>
              <a:rPr lang="en-IN" sz="1800" kern="100" dirty="0">
                <a:effectLst/>
                <a:latin typeface="Calibri" panose="020F0502020204030204" pitchFamily="34" charset="0"/>
                <a:ea typeface="Calibri" panose="020F0502020204030204" pitchFamily="34" charset="0"/>
                <a:cs typeface="Arial" panose="020B0604020202020204" pitchFamily="34" charset="0"/>
              </a:rPr>
              <a:t>Boost SEO and provide information about investing in mutual funds in ICICI Bank </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Date:</a:t>
            </a:r>
            <a:r>
              <a:rPr lang="en-IN" sz="1800" kern="100" dirty="0">
                <a:effectLst/>
                <a:latin typeface="Calibri" panose="020F0502020204030204" pitchFamily="34" charset="0"/>
                <a:ea typeface="Calibri" panose="020F0502020204030204" pitchFamily="34" charset="0"/>
                <a:cs typeface="Arial" panose="020B0604020202020204" pitchFamily="34" charset="0"/>
              </a:rPr>
              <a:t> 08-08-2023</a:t>
            </a:r>
            <a:endParaRPr lang="en-IN" dirty="0"/>
          </a:p>
        </p:txBody>
      </p:sp>
      <p:sp>
        <p:nvSpPr>
          <p:cNvPr id="7" name="TextBox 6">
            <a:extLst>
              <a:ext uri="{FF2B5EF4-FFF2-40B4-BE49-F238E27FC236}">
                <a16:creationId xmlns:a16="http://schemas.microsoft.com/office/drawing/2014/main" id="{9E202C26-6F82-1423-90F2-5AD355242013}"/>
              </a:ext>
            </a:extLst>
          </p:cNvPr>
          <p:cNvSpPr txBox="1"/>
          <p:nvPr/>
        </p:nvSpPr>
        <p:spPr>
          <a:xfrm>
            <a:off x="-1" y="1424060"/>
            <a:ext cx="11833413" cy="400110"/>
          </a:xfrm>
          <a:prstGeom prst="rect">
            <a:avLst/>
          </a:prstGeom>
          <a:noFill/>
        </p:spPr>
        <p:txBody>
          <a:bodyPr wrap="square">
            <a:spAutoFit/>
          </a:bodyPr>
          <a:lstStyle/>
          <a:p>
            <a:r>
              <a:rPr lang="en-IN" sz="2000" kern="100" dirty="0">
                <a:effectLst/>
                <a:latin typeface="Calibri" panose="020F0502020204030204" pitchFamily="34" charset="0"/>
                <a:ea typeface="Calibri" panose="020F0502020204030204" pitchFamily="34" charset="0"/>
                <a:cs typeface="Arial" panose="020B0604020202020204" pitchFamily="34" charset="0"/>
              </a:rPr>
              <a:t>Idea: </a:t>
            </a:r>
            <a:r>
              <a:rPr lang="en-IN" sz="1800" kern="100" dirty="0">
                <a:effectLst/>
                <a:latin typeface="Calibri" panose="020F0502020204030204" pitchFamily="34" charset="0"/>
                <a:ea typeface="Calibri" panose="020F0502020204030204" pitchFamily="34" charset="0"/>
                <a:cs typeface="Arial" panose="020B0604020202020204" pitchFamily="34" charset="0"/>
              </a:rPr>
              <a:t>ICICI Bank has introduced mutual funds and this blog will cover the details about investing in mutual funds</a:t>
            </a:r>
            <a:endParaRPr lang="en-IN" dirty="0"/>
          </a:p>
        </p:txBody>
      </p:sp>
      <p:sp>
        <p:nvSpPr>
          <p:cNvPr id="10" name="TextBox 9">
            <a:extLst>
              <a:ext uri="{FF2B5EF4-FFF2-40B4-BE49-F238E27FC236}">
                <a16:creationId xmlns:a16="http://schemas.microsoft.com/office/drawing/2014/main" id="{3607BF2E-90F9-3B4B-C771-1CE0DC4BADFA}"/>
              </a:ext>
            </a:extLst>
          </p:cNvPr>
          <p:cNvSpPr txBox="1"/>
          <p:nvPr/>
        </p:nvSpPr>
        <p:spPr>
          <a:xfrm>
            <a:off x="0" y="1824171"/>
            <a:ext cx="11170024" cy="369332"/>
          </a:xfrm>
          <a:prstGeom prst="rect">
            <a:avLst/>
          </a:prstGeom>
          <a:noFill/>
        </p:spPr>
        <p:txBody>
          <a:bodyPr wrap="square">
            <a:spAutoFit/>
          </a:bodyPr>
          <a:lstStyle/>
          <a:p>
            <a:r>
              <a:rPr lang="en-IN" sz="1800" kern="100" dirty="0">
                <a:effectLst/>
                <a:latin typeface="Calibri" panose="020F0502020204030204" pitchFamily="34" charset="0"/>
                <a:ea typeface="Calibri" panose="020F0502020204030204" pitchFamily="34" charset="0"/>
                <a:cs typeface="Arial" panose="020B0604020202020204" pitchFamily="34" charset="0"/>
              </a:rPr>
              <a:t>Here are some steps to consider if you're interested in investing in mutual funds through ICICI Bank</a:t>
            </a:r>
            <a:endParaRPr lang="en-IN" dirty="0"/>
          </a:p>
        </p:txBody>
      </p:sp>
      <p:sp>
        <p:nvSpPr>
          <p:cNvPr id="12" name="TextBox 11">
            <a:extLst>
              <a:ext uri="{FF2B5EF4-FFF2-40B4-BE49-F238E27FC236}">
                <a16:creationId xmlns:a16="http://schemas.microsoft.com/office/drawing/2014/main" id="{BB5228D7-3247-0705-FE18-7BBC14CE1608}"/>
              </a:ext>
            </a:extLst>
          </p:cNvPr>
          <p:cNvSpPr txBox="1"/>
          <p:nvPr/>
        </p:nvSpPr>
        <p:spPr>
          <a:xfrm>
            <a:off x="69476" y="2193503"/>
            <a:ext cx="11833412" cy="1663597"/>
          </a:xfrm>
          <a:prstGeom prst="rect">
            <a:avLst/>
          </a:prstGeom>
          <a:noFill/>
        </p:spPr>
        <p:txBody>
          <a:bodyPr wrap="square">
            <a:spAutoFit/>
          </a:bodyPr>
          <a:lstStyle/>
          <a:p>
            <a:pPr marL="342900" lvl="0" indent="-342900" rtl="0">
              <a:lnSpc>
                <a:spcPct val="107000"/>
              </a:lnSpc>
              <a:spcAft>
                <a:spcPts val="800"/>
              </a:spcAft>
              <a:tabLst>
                <a:tab pos="457200" algn="l"/>
              </a:tabLst>
            </a:pPr>
            <a:r>
              <a:rPr lang="en-IN" sz="1800" b="1" kern="100" dirty="0">
                <a:effectLst/>
                <a:latin typeface="Calibri" panose="020F0502020204030204" pitchFamily="34" charset="0"/>
                <a:ea typeface="Calibri" panose="020F0502020204030204" pitchFamily="34" charset="0"/>
                <a:cs typeface="Arial" panose="020B0604020202020204" pitchFamily="34" charset="0"/>
              </a:rPr>
              <a:t>1. Assess Your Investment Goals:</a:t>
            </a:r>
            <a:r>
              <a:rPr lang="en-IN" sz="1800" kern="100" dirty="0">
                <a:effectLst/>
                <a:latin typeface="Calibri" panose="020F0502020204030204" pitchFamily="34" charset="0"/>
                <a:ea typeface="Calibri" panose="020F0502020204030204" pitchFamily="34" charset="0"/>
                <a:cs typeface="Arial" panose="020B0604020202020204" pitchFamily="34" charset="0"/>
              </a:rPr>
              <a:t> Determine your financial goals, risk tolerance, and investment time horizon. Different mutual funds cater to various objectives, such as wealth creation, income generation, or capital preservation.</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tabLst>
                <a:tab pos="457200" algn="l"/>
              </a:tabLst>
            </a:pPr>
            <a:r>
              <a:rPr lang="en-IN" sz="1800" b="1" kern="100" dirty="0">
                <a:effectLst/>
                <a:latin typeface="Calibri" panose="020F0502020204030204" pitchFamily="34" charset="0"/>
                <a:ea typeface="Calibri" panose="020F0502020204030204" pitchFamily="34" charset="0"/>
                <a:cs typeface="Arial" panose="020B0604020202020204" pitchFamily="34" charset="0"/>
              </a:rPr>
              <a:t>2. Research Mutual Fund Options:</a:t>
            </a:r>
            <a:r>
              <a:rPr lang="en-IN" sz="1800" kern="100" dirty="0">
                <a:effectLst/>
                <a:latin typeface="Calibri" panose="020F0502020204030204" pitchFamily="34" charset="0"/>
                <a:ea typeface="Calibri" panose="020F0502020204030204" pitchFamily="34" charset="0"/>
                <a:cs typeface="Arial" panose="020B0604020202020204" pitchFamily="34" charset="0"/>
              </a:rPr>
              <a:t> ICICI Bank offers a variety of mutual funds across different categories, including equity funds, debt funds, hybrid funds, and more. Research the funds' historical performance, expense ratios, and investments strategies to find the ones that align with your goals</a:t>
            </a:r>
            <a:endParaRPr lang="en-IN" dirty="0"/>
          </a:p>
        </p:txBody>
      </p:sp>
      <p:sp>
        <p:nvSpPr>
          <p:cNvPr id="14" name="TextBox 13">
            <a:extLst>
              <a:ext uri="{FF2B5EF4-FFF2-40B4-BE49-F238E27FC236}">
                <a16:creationId xmlns:a16="http://schemas.microsoft.com/office/drawing/2014/main" id="{2CA7551C-531C-C6BD-0F73-C7C20DB87159}"/>
              </a:ext>
            </a:extLst>
          </p:cNvPr>
          <p:cNvSpPr txBox="1"/>
          <p:nvPr/>
        </p:nvSpPr>
        <p:spPr>
          <a:xfrm>
            <a:off x="-1" y="3768027"/>
            <a:ext cx="11833412" cy="646331"/>
          </a:xfrm>
          <a:prstGeom prst="rect">
            <a:avLst/>
          </a:prstGeom>
          <a:noFill/>
        </p:spPr>
        <p:txBody>
          <a:bodyPr wrap="square">
            <a:spAutoFit/>
          </a:bodyPr>
          <a:lstStyle/>
          <a:p>
            <a:r>
              <a:rPr lang="en-IN" sz="1800" b="1" kern="100" dirty="0">
                <a:effectLst/>
                <a:latin typeface="Calibri" panose="020F0502020204030204" pitchFamily="34" charset="0"/>
                <a:ea typeface="Calibri" panose="020F0502020204030204" pitchFamily="34" charset="0"/>
                <a:cs typeface="Arial" panose="020B0604020202020204" pitchFamily="34" charset="0"/>
              </a:rPr>
              <a:t>3. Consult a Financial Advisor:</a:t>
            </a:r>
            <a:r>
              <a:rPr lang="en-IN" sz="1800" kern="100" dirty="0">
                <a:effectLst/>
                <a:latin typeface="Calibri" panose="020F0502020204030204" pitchFamily="34" charset="0"/>
                <a:ea typeface="Calibri" panose="020F0502020204030204" pitchFamily="34" charset="0"/>
                <a:cs typeface="Arial" panose="020B0604020202020204" pitchFamily="34" charset="0"/>
              </a:rPr>
              <a:t> If you are unsure about which mutual funds to choose, consider consulting a qualified</a:t>
            </a:r>
          </a:p>
          <a:p>
            <a:r>
              <a:rPr lang="en-IN" sz="1800" kern="100" dirty="0">
                <a:effectLst/>
                <a:latin typeface="Calibri" panose="020F0502020204030204" pitchFamily="34" charset="0"/>
                <a:ea typeface="Calibri" panose="020F0502020204030204" pitchFamily="34" charset="0"/>
                <a:cs typeface="Arial" panose="020B0604020202020204" pitchFamily="34" charset="0"/>
              </a:rPr>
              <a:t>      financial advisor. They can provide personalized advice based on your financial situation</a:t>
            </a:r>
            <a:endParaRPr lang="en-IN" dirty="0"/>
          </a:p>
        </p:txBody>
      </p:sp>
      <p:sp>
        <p:nvSpPr>
          <p:cNvPr id="16" name="TextBox 15">
            <a:extLst>
              <a:ext uri="{FF2B5EF4-FFF2-40B4-BE49-F238E27FC236}">
                <a16:creationId xmlns:a16="http://schemas.microsoft.com/office/drawing/2014/main" id="{5819B7B6-A8F8-835B-4892-0D981BBF492D}"/>
              </a:ext>
            </a:extLst>
          </p:cNvPr>
          <p:cNvSpPr txBox="1"/>
          <p:nvPr/>
        </p:nvSpPr>
        <p:spPr>
          <a:xfrm>
            <a:off x="-3" y="4345886"/>
            <a:ext cx="11833414" cy="2358915"/>
          </a:xfrm>
          <a:prstGeom prst="rect">
            <a:avLst/>
          </a:prstGeom>
          <a:noFill/>
        </p:spPr>
        <p:txBody>
          <a:bodyPr wrap="square">
            <a:spAutoFit/>
          </a:bodyPr>
          <a:lstStyle/>
          <a:p>
            <a:pPr marL="342900" lvl="0" indent="-342900">
              <a:lnSpc>
                <a:spcPct val="107000"/>
              </a:lnSpc>
              <a:spcAft>
                <a:spcPts val="800"/>
              </a:spcAft>
              <a:tabLst>
                <a:tab pos="457200" algn="l"/>
              </a:tabLst>
            </a:pPr>
            <a:r>
              <a:rPr lang="en-IN" b="1" kern="100" dirty="0">
                <a:latin typeface="Calibri" panose="020F0502020204030204" pitchFamily="34" charset="0"/>
                <a:ea typeface="Calibri" panose="020F0502020204030204" pitchFamily="34" charset="0"/>
                <a:cs typeface="Arial" panose="020B0604020202020204" pitchFamily="34" charset="0"/>
              </a:rPr>
              <a:t>4. Open an Investment Account:</a:t>
            </a:r>
            <a:r>
              <a:rPr lang="en-IN" kern="100" dirty="0">
                <a:latin typeface="Calibri" panose="020F0502020204030204" pitchFamily="34" charset="0"/>
                <a:ea typeface="Calibri" panose="020F0502020204030204" pitchFamily="34" charset="0"/>
                <a:cs typeface="Arial" panose="020B0604020202020204" pitchFamily="34" charset="0"/>
              </a:rPr>
              <a:t> If you already have a savings m</a:t>
            </a:r>
            <a:r>
              <a:rPr lang="en-IN" sz="1800" kern="100" dirty="0">
                <a:effectLst/>
                <a:latin typeface="Calibri" panose="020F0502020204030204" pitchFamily="34" charset="0"/>
                <a:ea typeface="Calibri" panose="020F0502020204030204" pitchFamily="34" charset="0"/>
                <a:cs typeface="Arial" panose="020B0604020202020204" pitchFamily="34" charset="0"/>
              </a:rPr>
              <a:t>utual fund account. Alternatively, you may need to open a separate investment account if you don't have one.</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tabLst>
                <a:tab pos="457200" algn="l"/>
              </a:tabLst>
            </a:pPr>
            <a:r>
              <a:rPr lang="en-IN" sz="1800" b="1" kern="100" dirty="0">
                <a:effectLst/>
                <a:latin typeface="Calibri" panose="020F0502020204030204" pitchFamily="34" charset="0"/>
                <a:ea typeface="Calibri" panose="020F0502020204030204" pitchFamily="34" charset="0"/>
                <a:cs typeface="Arial" panose="020B0604020202020204" pitchFamily="34" charset="0"/>
              </a:rPr>
              <a:t>5. KYC Compliance:</a:t>
            </a:r>
            <a:r>
              <a:rPr lang="en-IN" sz="1800" kern="100" dirty="0">
                <a:effectLst/>
                <a:latin typeface="Calibri" panose="020F0502020204030204" pitchFamily="34" charset="0"/>
                <a:ea typeface="Calibri" panose="020F0502020204030204" pitchFamily="34" charset="0"/>
                <a:cs typeface="Arial" panose="020B0604020202020204" pitchFamily="34" charset="0"/>
              </a:rPr>
              <a:t> Complete the KYC (Know Your Customer) process as mandated by regulatory authorities. Submit the required documents to verify your identity and address.</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tabLst>
                <a:tab pos="457200" algn="l"/>
              </a:tabLst>
            </a:pPr>
            <a:r>
              <a:rPr lang="en-IN" b="1" kern="100" dirty="0">
                <a:latin typeface="Calibri" panose="020F0502020204030204" pitchFamily="34" charset="0"/>
                <a:ea typeface="Calibri" panose="020F0502020204030204" pitchFamily="34" charset="0"/>
                <a:cs typeface="Arial" panose="020B0604020202020204" pitchFamily="34" charset="0"/>
              </a:rPr>
              <a:t>6. </a:t>
            </a:r>
            <a:r>
              <a:rPr lang="en-IN" sz="1800" b="1" kern="100" dirty="0">
                <a:effectLst/>
                <a:latin typeface="Calibri" panose="020F0502020204030204" pitchFamily="34" charset="0"/>
                <a:ea typeface="Calibri" panose="020F0502020204030204" pitchFamily="34" charset="0"/>
                <a:cs typeface="Arial" panose="020B0604020202020204" pitchFamily="34" charset="0"/>
              </a:rPr>
              <a:t>Select the Mutual Fund(s):</a:t>
            </a:r>
            <a:r>
              <a:rPr lang="en-IN" sz="1800" kern="100" dirty="0">
                <a:effectLst/>
                <a:latin typeface="Calibri" panose="020F0502020204030204" pitchFamily="34" charset="0"/>
                <a:ea typeface="Calibri" panose="020F0502020204030204" pitchFamily="34" charset="0"/>
                <a:cs typeface="Arial" panose="020B0604020202020204" pitchFamily="34" charset="0"/>
              </a:rPr>
              <a:t> Once you have done your research and decided on the mutual funds you want to invest in, you can place an order through ICICI Bank's investment platform. You can choose to invest a lump sum amount or set up a systematic investment plan (SIP) for regular investments</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93256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71141D-E66F-C3E0-DBD5-AA6E668D255A}"/>
              </a:ext>
            </a:extLst>
          </p:cNvPr>
          <p:cNvSpPr txBox="1"/>
          <p:nvPr/>
        </p:nvSpPr>
        <p:spPr>
          <a:xfrm>
            <a:off x="0" y="80682"/>
            <a:ext cx="8346141" cy="1702774"/>
          </a:xfrm>
          <a:prstGeom prst="rect">
            <a:avLst/>
          </a:prstGeom>
          <a:noFill/>
        </p:spPr>
        <p:txBody>
          <a:bodyPr wrap="square">
            <a:spAutoFit/>
          </a:bodyPr>
          <a:lstStyle/>
          <a:p>
            <a:pPr>
              <a:lnSpc>
                <a:spcPct val="107000"/>
              </a:lnSpc>
              <a:spcAft>
                <a:spcPts val="800"/>
              </a:spcAft>
            </a:pPr>
            <a:r>
              <a:rPr lang="en-IN" sz="2000" kern="100" dirty="0">
                <a:effectLst/>
                <a:latin typeface="Britannic Bold" panose="020B0903060703020204" pitchFamily="34" charset="0"/>
                <a:ea typeface="Calibri" panose="020F0502020204030204" pitchFamily="34" charset="0"/>
                <a:cs typeface="Arial" panose="020B0604020202020204" pitchFamily="34" charset="0"/>
              </a:rPr>
              <a:t>FORMAT 3: CREATIVE MEME</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Aim: </a:t>
            </a:r>
            <a:r>
              <a:rPr lang="en-IN" sz="1800" kern="100" dirty="0">
                <a:effectLst/>
                <a:latin typeface="Calibri" panose="020F0502020204030204" pitchFamily="34" charset="0"/>
                <a:ea typeface="Calibri" panose="020F0502020204030204" pitchFamily="34" charset="0"/>
                <a:cs typeface="Arial" panose="020B0604020202020204" pitchFamily="34" charset="0"/>
              </a:rPr>
              <a:t>Brand awareness and reach</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Date: </a:t>
            </a:r>
            <a:r>
              <a:rPr lang="en-IN" sz="1800" kern="100" dirty="0">
                <a:effectLst/>
                <a:latin typeface="Calibri" panose="020F0502020204030204" pitchFamily="34" charset="0"/>
                <a:ea typeface="Calibri" panose="020F0502020204030204" pitchFamily="34" charset="0"/>
                <a:cs typeface="Arial" panose="020B0604020202020204" pitchFamily="34" charset="0"/>
              </a:rPr>
              <a:t> 16-08-2023</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Idea: </a:t>
            </a:r>
            <a:r>
              <a:rPr lang="en-IN" sz="1800" kern="100" dirty="0">
                <a:effectLst/>
                <a:latin typeface="Calibri" panose="020F0502020204030204" pitchFamily="34" charset="0"/>
                <a:ea typeface="Calibri" panose="020F0502020204030204" pitchFamily="34" charset="0"/>
                <a:cs typeface="Arial" panose="020B0604020202020204" pitchFamily="34" charset="0"/>
              </a:rPr>
              <a:t> To create a meme</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654733E-7077-61F1-EFB4-EE9C80DD9ECD}"/>
              </a:ext>
            </a:extLst>
          </p:cNvPr>
          <p:cNvPicPr>
            <a:picLocks noChangeAspect="1"/>
          </p:cNvPicPr>
          <p:nvPr/>
        </p:nvPicPr>
        <p:blipFill>
          <a:blip r:embed="rId2"/>
          <a:stretch>
            <a:fillRect/>
          </a:stretch>
        </p:blipFill>
        <p:spPr>
          <a:xfrm>
            <a:off x="3003177" y="2018776"/>
            <a:ext cx="4250795" cy="3189718"/>
          </a:xfrm>
          <a:prstGeom prst="rect">
            <a:avLst/>
          </a:prstGeom>
        </p:spPr>
      </p:pic>
    </p:spTree>
    <p:extLst>
      <p:ext uri="{BB962C8B-B14F-4D97-AF65-F5344CB8AC3E}">
        <p14:creationId xmlns:p14="http://schemas.microsoft.com/office/powerpoint/2010/main" val="2101213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579CFD-A798-C32E-D264-36A90E8F4424}"/>
              </a:ext>
            </a:extLst>
          </p:cNvPr>
          <p:cNvSpPr txBox="1"/>
          <p:nvPr/>
        </p:nvSpPr>
        <p:spPr>
          <a:xfrm>
            <a:off x="0" y="80682"/>
            <a:ext cx="6096000" cy="373820"/>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a:t>
            </a:r>
            <a:r>
              <a:rPr lang="en-IN" sz="1800" kern="100" dirty="0">
                <a:effectLst/>
                <a:latin typeface="Britannic Bold" panose="020B0903060703020204" pitchFamily="34" charset="0"/>
                <a:ea typeface="Calibri" panose="020F0502020204030204" pitchFamily="34" charset="0"/>
                <a:cs typeface="Arial" panose="020B0604020202020204" pitchFamily="34" charset="0"/>
              </a:rPr>
              <a:t>INSTAGRAM STORY:</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BFA3BB1-1D8D-4BB0-5673-11B0DA41D3F8}"/>
              </a:ext>
            </a:extLst>
          </p:cNvPr>
          <p:cNvPicPr>
            <a:picLocks noChangeAspect="1"/>
          </p:cNvPicPr>
          <p:nvPr/>
        </p:nvPicPr>
        <p:blipFill rotWithShape="1">
          <a:blip r:embed="rId2"/>
          <a:srcRect t="4031"/>
          <a:stretch/>
        </p:blipFill>
        <p:spPr>
          <a:xfrm>
            <a:off x="341954" y="896470"/>
            <a:ext cx="3206774" cy="5547249"/>
          </a:xfrm>
          <a:prstGeom prst="rect">
            <a:avLst/>
          </a:prstGeom>
        </p:spPr>
      </p:pic>
      <p:pic>
        <p:nvPicPr>
          <p:cNvPr id="6" name="Picture 5">
            <a:extLst>
              <a:ext uri="{FF2B5EF4-FFF2-40B4-BE49-F238E27FC236}">
                <a16:creationId xmlns:a16="http://schemas.microsoft.com/office/drawing/2014/main" id="{BC353D10-F9FF-0F32-6F38-057F7D916251}"/>
              </a:ext>
            </a:extLst>
          </p:cNvPr>
          <p:cNvPicPr>
            <a:picLocks noChangeAspect="1"/>
          </p:cNvPicPr>
          <p:nvPr/>
        </p:nvPicPr>
        <p:blipFill rotWithShape="1">
          <a:blip r:embed="rId3"/>
          <a:srcRect t="4352"/>
          <a:stretch/>
        </p:blipFill>
        <p:spPr>
          <a:xfrm>
            <a:off x="3962048" y="932328"/>
            <a:ext cx="3371081" cy="5475532"/>
          </a:xfrm>
          <a:prstGeom prst="rect">
            <a:avLst/>
          </a:prstGeom>
        </p:spPr>
      </p:pic>
      <p:pic>
        <p:nvPicPr>
          <p:cNvPr id="7" name="Picture 6">
            <a:extLst>
              <a:ext uri="{FF2B5EF4-FFF2-40B4-BE49-F238E27FC236}">
                <a16:creationId xmlns:a16="http://schemas.microsoft.com/office/drawing/2014/main" id="{9125C4A5-20AE-D312-1600-0A72DC2BDB12}"/>
              </a:ext>
            </a:extLst>
          </p:cNvPr>
          <p:cNvPicPr>
            <a:picLocks noChangeAspect="1"/>
          </p:cNvPicPr>
          <p:nvPr/>
        </p:nvPicPr>
        <p:blipFill rotWithShape="1">
          <a:blip r:embed="rId4"/>
          <a:srcRect t="4048"/>
          <a:stretch/>
        </p:blipFill>
        <p:spPr>
          <a:xfrm>
            <a:off x="7746449" y="932328"/>
            <a:ext cx="3962743" cy="5475532"/>
          </a:xfrm>
          <a:prstGeom prst="rect">
            <a:avLst/>
          </a:prstGeom>
        </p:spPr>
      </p:pic>
    </p:spTree>
    <p:extLst>
      <p:ext uri="{BB962C8B-B14F-4D97-AF65-F5344CB8AC3E}">
        <p14:creationId xmlns:p14="http://schemas.microsoft.com/office/powerpoint/2010/main" val="3876815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C01EF6-18C0-06B7-B43B-EA7BCDE39F57}"/>
              </a:ext>
            </a:extLst>
          </p:cNvPr>
          <p:cNvSpPr txBox="1"/>
          <p:nvPr/>
        </p:nvSpPr>
        <p:spPr>
          <a:xfrm>
            <a:off x="3290047" y="743181"/>
            <a:ext cx="6096000" cy="523220"/>
          </a:xfrm>
          <a:prstGeom prst="rect">
            <a:avLst/>
          </a:prstGeom>
          <a:noFill/>
        </p:spPr>
        <p:txBody>
          <a:bodyPr wrap="square">
            <a:spAutoFit/>
          </a:bodyPr>
          <a:lstStyle/>
          <a:p>
            <a:r>
              <a:rPr lang="en-IN" sz="2800" kern="100" dirty="0">
                <a:effectLst/>
                <a:latin typeface="Britannic Bold" panose="020B0903060703020204" pitchFamily="34" charset="0"/>
                <a:ea typeface="Calibri" panose="020F0502020204030204" pitchFamily="34" charset="0"/>
                <a:cs typeface="Arial" panose="020B0604020202020204" pitchFamily="34" charset="0"/>
              </a:rPr>
              <a:t>DESIGN/VIDEO EDITING</a:t>
            </a:r>
            <a:endParaRPr lang="en-IN" sz="2800" dirty="0">
              <a:latin typeface="Britannic Bold" panose="020B0903060703020204" pitchFamily="34" charset="0"/>
            </a:endParaRPr>
          </a:p>
        </p:txBody>
      </p:sp>
      <p:pic>
        <p:nvPicPr>
          <p:cNvPr id="4" name="WhatsApp Video 2023-08-01 at 2.23.17 PM">
            <a:hlinkClick r:id="" action="ppaction://media"/>
            <a:extLst>
              <a:ext uri="{FF2B5EF4-FFF2-40B4-BE49-F238E27FC236}">
                <a16:creationId xmlns:a16="http://schemas.microsoft.com/office/drawing/2014/main" id="{47BD46C8-C5C1-3544-1C59-9AD2693896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90047" y="1830322"/>
            <a:ext cx="4212514" cy="4212514"/>
          </a:xfrm>
          <a:prstGeom prst="rect">
            <a:avLst/>
          </a:prstGeom>
        </p:spPr>
      </p:pic>
    </p:spTree>
    <p:extLst>
      <p:ext uri="{BB962C8B-B14F-4D97-AF65-F5344CB8AC3E}">
        <p14:creationId xmlns:p14="http://schemas.microsoft.com/office/powerpoint/2010/main" val="141630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178DB3-D93C-4A8C-813C-376A46695ACB}"/>
              </a:ext>
            </a:extLst>
          </p:cNvPr>
          <p:cNvPicPr>
            <a:picLocks noChangeAspect="1"/>
          </p:cNvPicPr>
          <p:nvPr/>
        </p:nvPicPr>
        <p:blipFill>
          <a:blip r:embed="rId2"/>
          <a:stretch>
            <a:fillRect/>
          </a:stretch>
        </p:blipFill>
        <p:spPr>
          <a:xfrm>
            <a:off x="8166847" y="1295400"/>
            <a:ext cx="3067050" cy="4267200"/>
          </a:xfrm>
          <a:prstGeom prst="rect">
            <a:avLst/>
          </a:prstGeom>
        </p:spPr>
      </p:pic>
      <p:sp>
        <p:nvSpPr>
          <p:cNvPr id="5" name="TextBox 4">
            <a:extLst>
              <a:ext uri="{FF2B5EF4-FFF2-40B4-BE49-F238E27FC236}">
                <a16:creationId xmlns:a16="http://schemas.microsoft.com/office/drawing/2014/main" id="{84CFE8B0-1A88-3C25-9362-39D82D7503E7}"/>
              </a:ext>
            </a:extLst>
          </p:cNvPr>
          <p:cNvSpPr txBox="1"/>
          <p:nvPr/>
        </p:nvSpPr>
        <p:spPr>
          <a:xfrm>
            <a:off x="546847" y="1452282"/>
            <a:ext cx="5549153" cy="4332276"/>
          </a:xfrm>
          <a:prstGeom prst="rect">
            <a:avLst/>
          </a:prstGeom>
          <a:noFill/>
        </p:spPr>
        <p:txBody>
          <a:bodyPr wrap="square">
            <a:spAutoFit/>
          </a:bodyPr>
          <a:lstStyle/>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BRAND AWARENESS CAMPAIG:</a:t>
            </a:r>
          </a:p>
          <a:p>
            <a:pPr>
              <a:lnSpc>
                <a:spcPct val="107000"/>
              </a:lnSpc>
              <a:spcAft>
                <a:spcPts val="800"/>
              </a:spcAft>
            </a:pPr>
            <a:endParaRPr lang="en-IN" sz="20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Targeting:</a:t>
            </a:r>
          </a:p>
          <a:p>
            <a:pPr>
              <a:lnSpc>
                <a:spcPct val="107000"/>
              </a:lnSpc>
              <a:spcAft>
                <a:spcPts val="800"/>
              </a:spcAft>
            </a:pP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Campaign Objective: Awareness</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Location: India</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Age: 18-65+</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Gender:  All genders</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Performance Goal: Maximise reach of ads</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Interests: Home loans</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Primary Text:  Make your dream successful</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3A2EBEE2-383A-CF4E-5220-A6D092AB14AF}"/>
              </a:ext>
            </a:extLst>
          </p:cNvPr>
          <p:cNvSpPr txBox="1"/>
          <p:nvPr/>
        </p:nvSpPr>
        <p:spPr>
          <a:xfrm>
            <a:off x="3836895" y="274703"/>
            <a:ext cx="6436658" cy="807465"/>
          </a:xfrm>
          <a:prstGeom prst="rect">
            <a:avLst/>
          </a:prstGeom>
          <a:noFill/>
        </p:spPr>
        <p:txBody>
          <a:bodyPr wrap="square">
            <a:spAutoFit/>
          </a:bodyPr>
          <a:lstStyle/>
          <a:p>
            <a:pPr>
              <a:lnSpc>
                <a:spcPct val="107000"/>
              </a:lnSpc>
              <a:spcAft>
                <a:spcPts val="800"/>
              </a:spcAft>
            </a:pPr>
            <a:r>
              <a:rPr lang="en-IN" sz="2000" kern="100" dirty="0">
                <a:effectLst/>
                <a:latin typeface="Britannic Bold" panose="020B0903060703020204" pitchFamily="34" charset="0"/>
                <a:ea typeface="Calibri" panose="020F0502020204030204" pitchFamily="34" charset="0"/>
                <a:cs typeface="Arial" panose="020B0604020202020204" pitchFamily="34" charset="0"/>
              </a:rPr>
              <a:t>SOCIAL MEDIA AD CAMPAIGNS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52640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1FFCA8-BECE-C4DD-1758-04861B5848E0}"/>
              </a:ext>
            </a:extLst>
          </p:cNvPr>
          <p:cNvPicPr>
            <a:picLocks noChangeAspect="1"/>
          </p:cNvPicPr>
          <p:nvPr/>
        </p:nvPicPr>
        <p:blipFill>
          <a:blip r:embed="rId2"/>
          <a:stretch>
            <a:fillRect/>
          </a:stretch>
        </p:blipFill>
        <p:spPr>
          <a:xfrm>
            <a:off x="8310282" y="1355350"/>
            <a:ext cx="3137647" cy="4238625"/>
          </a:xfrm>
          <a:prstGeom prst="rect">
            <a:avLst/>
          </a:prstGeom>
        </p:spPr>
      </p:pic>
      <p:sp>
        <p:nvSpPr>
          <p:cNvPr id="5" name="TextBox 4">
            <a:extLst>
              <a:ext uri="{FF2B5EF4-FFF2-40B4-BE49-F238E27FC236}">
                <a16:creationId xmlns:a16="http://schemas.microsoft.com/office/drawing/2014/main" id="{82776FEA-C0C9-C7D3-76C0-7DC088AC280C}"/>
              </a:ext>
            </a:extLst>
          </p:cNvPr>
          <p:cNvSpPr txBox="1"/>
          <p:nvPr/>
        </p:nvSpPr>
        <p:spPr>
          <a:xfrm>
            <a:off x="421342" y="1075765"/>
            <a:ext cx="6750424" cy="4599529"/>
          </a:xfrm>
          <a:prstGeom prst="rect">
            <a:avLst/>
          </a:prstGeom>
          <a:noFill/>
        </p:spPr>
        <p:txBody>
          <a:bodyPr wrap="square">
            <a:spAutoFit/>
          </a:bodyPr>
          <a:lstStyle/>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DRIVING WEBSITE TRAFFIC CAMPAIG</a:t>
            </a:r>
            <a:r>
              <a:rPr lang="en-IN" sz="1800" kern="100" dirty="0">
                <a:effectLst/>
                <a:latin typeface="Calibri" panose="020F0502020204030204" pitchFamily="34" charset="0"/>
                <a:ea typeface="Calibri" panose="020F0502020204030204" pitchFamily="34" charset="0"/>
                <a:cs typeface="Arial" panose="020B0604020202020204" pitchFamily="34" charset="0"/>
              </a:rPr>
              <a:t>:</a:t>
            </a:r>
          </a:p>
          <a:p>
            <a:pPr>
              <a:lnSpc>
                <a:spcPct val="107000"/>
              </a:lnSpc>
              <a:spcAft>
                <a:spcPts val="800"/>
              </a:spcAft>
            </a:pP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Targeting:</a:t>
            </a:r>
          </a:p>
          <a:p>
            <a:pPr>
              <a:lnSpc>
                <a:spcPct val="107000"/>
              </a:lnSpc>
              <a:spcAft>
                <a:spcPts val="800"/>
              </a:spcAft>
            </a:pP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Campaign Objective: Traffic</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Location: India</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Age: 18-65+</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Gender:  All genders</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Conversion Location: Website</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Performance Goal: Maximise number of conversions</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Interests: Knowing the difference of sharing our query</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Primary Text: While contacting your bank on social media</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88477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A8BDD0-CE15-4F4A-FA01-9597D1CED7C1}"/>
              </a:ext>
            </a:extLst>
          </p:cNvPr>
          <p:cNvPicPr>
            <a:picLocks noChangeAspect="1"/>
          </p:cNvPicPr>
          <p:nvPr/>
        </p:nvPicPr>
        <p:blipFill>
          <a:blip r:embed="rId2"/>
          <a:stretch>
            <a:fillRect/>
          </a:stretch>
        </p:blipFill>
        <p:spPr>
          <a:xfrm>
            <a:off x="7628966" y="1202671"/>
            <a:ext cx="3354760" cy="3914775"/>
          </a:xfrm>
          <a:prstGeom prst="rect">
            <a:avLst/>
          </a:prstGeom>
        </p:spPr>
      </p:pic>
      <p:sp>
        <p:nvSpPr>
          <p:cNvPr id="5" name="TextBox 4">
            <a:extLst>
              <a:ext uri="{FF2B5EF4-FFF2-40B4-BE49-F238E27FC236}">
                <a16:creationId xmlns:a16="http://schemas.microsoft.com/office/drawing/2014/main" id="{01629473-A40C-51FC-CF02-E21E448D6450}"/>
              </a:ext>
            </a:extLst>
          </p:cNvPr>
          <p:cNvSpPr txBox="1"/>
          <p:nvPr/>
        </p:nvSpPr>
        <p:spPr>
          <a:xfrm>
            <a:off x="528918" y="1157516"/>
            <a:ext cx="6096000" cy="4593309"/>
          </a:xfrm>
          <a:prstGeom prst="rect">
            <a:avLst/>
          </a:prstGeom>
          <a:noFill/>
        </p:spPr>
        <p:txBody>
          <a:bodyPr wrap="square">
            <a:spAutoFit/>
          </a:bodyPr>
          <a:lstStyle/>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LEAD GENERATION CAMPAIG</a:t>
            </a:r>
            <a:r>
              <a:rPr lang="en-IN" sz="1800" kern="100" dirty="0">
                <a:effectLst/>
                <a:latin typeface="Calibri" panose="020F0502020204030204" pitchFamily="34" charset="0"/>
                <a:ea typeface="Calibri" panose="020F0502020204030204" pitchFamily="34" charset="0"/>
                <a:cs typeface="Arial" panose="020B0604020202020204" pitchFamily="34" charset="0"/>
              </a:rPr>
              <a:t>:</a:t>
            </a:r>
          </a:p>
          <a:p>
            <a:pPr>
              <a:lnSpc>
                <a:spcPct val="107000"/>
              </a:lnSpc>
              <a:spcAft>
                <a:spcPts val="800"/>
              </a:spcAft>
            </a:pP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Targeting:</a:t>
            </a:r>
          </a:p>
          <a:p>
            <a:pPr>
              <a:lnSpc>
                <a:spcPct val="107000"/>
              </a:lnSpc>
              <a:spcAft>
                <a:spcPts val="800"/>
              </a:spcAft>
            </a:pP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Campaign Objective: Leads</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Location: India</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Age: 18-65+</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Gender:  All genders</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Conversion Location: Instant forms</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Performance Goal: Maximise number of leads</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Interests: shop online, pay bills, renew subscription</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r>
              <a:rPr lang="en-IN" sz="1800" dirty="0">
                <a:effectLst/>
                <a:latin typeface="Calibri" panose="020F0502020204030204" pitchFamily="34" charset="0"/>
                <a:ea typeface="Calibri" panose="020F0502020204030204" pitchFamily="34" charset="0"/>
                <a:cs typeface="Arial" panose="020B0604020202020204" pitchFamily="34" charset="0"/>
              </a:rPr>
              <a:t>Primary Text: Net banking offers</a:t>
            </a:r>
            <a:endParaRPr lang="en-IN" dirty="0"/>
          </a:p>
        </p:txBody>
      </p:sp>
    </p:spTree>
    <p:extLst>
      <p:ext uri="{BB962C8B-B14F-4D97-AF65-F5344CB8AC3E}">
        <p14:creationId xmlns:p14="http://schemas.microsoft.com/office/powerpoint/2010/main" val="378061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EC46FE-2247-BA64-5EBE-D50A0119C8F0}"/>
              </a:ext>
            </a:extLst>
          </p:cNvPr>
          <p:cNvSpPr txBox="1"/>
          <p:nvPr/>
        </p:nvSpPr>
        <p:spPr>
          <a:xfrm>
            <a:off x="0" y="20578"/>
            <a:ext cx="6373847" cy="830997"/>
          </a:xfrm>
          <a:prstGeom prst="rect">
            <a:avLst/>
          </a:prstGeom>
          <a:noFill/>
        </p:spPr>
        <p:txBody>
          <a:bodyPr wrap="square">
            <a:spAutoFit/>
          </a:bodyPr>
          <a:lstStyle/>
          <a:p>
            <a:r>
              <a:rPr lang="en-GB" sz="2400" b="1" dirty="0">
                <a:solidFill>
                  <a:srgbClr val="434343"/>
                </a:solidFill>
                <a:latin typeface="Britannic Bold" panose="020B0903060703020204" pitchFamily="34" charset="0"/>
              </a:rPr>
              <a:t>Email Ad Campaigns:</a:t>
            </a:r>
            <a:br>
              <a:rPr lang="en-GB" sz="2400" b="1" dirty="0">
                <a:solidFill>
                  <a:srgbClr val="434343"/>
                </a:solidFill>
                <a:latin typeface="Britannic Bold" panose="020B0903060703020204" pitchFamily="34" charset="0"/>
              </a:rPr>
            </a:br>
            <a:endParaRPr lang="en-IN" sz="2400" dirty="0">
              <a:latin typeface="Britannic Bold" panose="020B0903060703020204" pitchFamily="34" charset="0"/>
            </a:endParaRPr>
          </a:p>
        </p:txBody>
      </p:sp>
      <p:pic>
        <p:nvPicPr>
          <p:cNvPr id="6" name="Picture 5">
            <a:extLst>
              <a:ext uri="{FF2B5EF4-FFF2-40B4-BE49-F238E27FC236}">
                <a16:creationId xmlns:a16="http://schemas.microsoft.com/office/drawing/2014/main" id="{9452D705-AABB-6C90-1DA6-013ED1DF2668}"/>
              </a:ext>
            </a:extLst>
          </p:cNvPr>
          <p:cNvPicPr>
            <a:picLocks noChangeAspect="1"/>
          </p:cNvPicPr>
          <p:nvPr/>
        </p:nvPicPr>
        <p:blipFill>
          <a:blip r:embed="rId2"/>
          <a:stretch>
            <a:fillRect/>
          </a:stretch>
        </p:blipFill>
        <p:spPr>
          <a:xfrm>
            <a:off x="3065870" y="1192308"/>
            <a:ext cx="3926660" cy="5244351"/>
          </a:xfrm>
          <a:prstGeom prst="rect">
            <a:avLst/>
          </a:prstGeom>
        </p:spPr>
      </p:pic>
      <p:sp>
        <p:nvSpPr>
          <p:cNvPr id="8" name="TextBox 7">
            <a:extLst>
              <a:ext uri="{FF2B5EF4-FFF2-40B4-BE49-F238E27FC236}">
                <a16:creationId xmlns:a16="http://schemas.microsoft.com/office/drawing/2014/main" id="{723A6E35-CB0A-A051-83A6-5AB45F6C2862}"/>
              </a:ext>
            </a:extLst>
          </p:cNvPr>
          <p:cNvSpPr txBox="1"/>
          <p:nvPr/>
        </p:nvSpPr>
        <p:spPr>
          <a:xfrm>
            <a:off x="708212" y="518447"/>
            <a:ext cx="6096000" cy="400110"/>
          </a:xfrm>
          <a:prstGeom prst="rect">
            <a:avLst/>
          </a:prstGeom>
          <a:noFill/>
        </p:spPr>
        <p:txBody>
          <a:bodyPr wrap="square">
            <a:spAutoFit/>
          </a:bodyPr>
          <a:lstStyle/>
          <a:p>
            <a:r>
              <a:rPr lang="en-IN" sz="2000" dirty="0">
                <a:effectLst/>
                <a:latin typeface="Britannic Bold" panose="020B0903060703020204" pitchFamily="34" charset="0"/>
                <a:ea typeface="Calibri" panose="020F0502020204030204" pitchFamily="34" charset="0"/>
                <a:cs typeface="Arial" panose="020B0604020202020204" pitchFamily="34" charset="0"/>
              </a:rPr>
              <a:t>Email Ad Campaign 1 – Brand Awareness</a:t>
            </a:r>
            <a:endParaRPr lang="en-IN" sz="2000" dirty="0">
              <a:latin typeface="Britannic Bold" panose="020B0903060703020204" pitchFamily="34" charset="0"/>
            </a:endParaRPr>
          </a:p>
        </p:txBody>
      </p:sp>
    </p:spTree>
    <p:extLst>
      <p:ext uri="{BB962C8B-B14F-4D97-AF65-F5344CB8AC3E}">
        <p14:creationId xmlns:p14="http://schemas.microsoft.com/office/powerpoint/2010/main" val="2396006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60FADC-BEE2-24A4-E4C1-F7207CCF16BD}"/>
              </a:ext>
            </a:extLst>
          </p:cNvPr>
          <p:cNvSpPr txBox="1"/>
          <p:nvPr/>
        </p:nvSpPr>
        <p:spPr>
          <a:xfrm>
            <a:off x="134472" y="185195"/>
            <a:ext cx="11741153" cy="1949636"/>
          </a:xfrm>
          <a:prstGeom prst="rect">
            <a:avLst/>
          </a:prstGeom>
          <a:noFill/>
        </p:spPr>
        <p:txBody>
          <a:bodyPr wrap="square">
            <a:spAutoFit/>
          </a:bodyPr>
          <a:lstStyle/>
          <a:p>
            <a:pPr>
              <a:lnSpc>
                <a:spcPct val="107000"/>
              </a:lnSpc>
              <a:spcAft>
                <a:spcPts val="800"/>
              </a:spcAft>
            </a:pPr>
            <a:r>
              <a:rPr lang="en-IN" sz="2800" kern="100" dirty="0">
                <a:effectLst/>
                <a:latin typeface="Calibri" panose="020F0502020204030204" pitchFamily="34" charset="0"/>
                <a:ea typeface="Calibri" panose="020F0502020204030204" pitchFamily="34" charset="0"/>
                <a:cs typeface="Arial" panose="020B0604020202020204" pitchFamily="34" charset="0"/>
              </a:rPr>
              <a:t>Part1: Brand Study, Competitor Analysis &amp; Buyer’s/Audience’s Persona</a:t>
            </a:r>
            <a:endParaRPr lang="en-IN" sz="1400" kern="1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a:t>
            </a:r>
            <a:r>
              <a:rPr lang="en-IN" sz="2000" kern="100" dirty="0">
                <a:effectLst/>
                <a:latin typeface="Britannic Bold" panose="020B0903060703020204" pitchFamily="34" charset="0"/>
                <a:ea typeface="Calibri" panose="020F0502020204030204" pitchFamily="34" charset="0"/>
                <a:cs typeface="Arial" panose="020B0604020202020204" pitchFamily="34" charset="0"/>
              </a:rPr>
              <a:t>ANALSE BRAND MESSAGE</a:t>
            </a:r>
            <a:r>
              <a:rPr lang="en-IN" sz="2000" kern="100" dirty="0">
                <a:effectLst/>
                <a:latin typeface="Calibri" panose="020F0502020204030204" pitchFamily="34" charset="0"/>
                <a:ea typeface="Calibri" panose="020F0502020204030204" pitchFamily="34" charset="0"/>
                <a:cs typeface="Arial" panose="020B0604020202020204" pitchFamily="34" charset="0"/>
              </a:rPr>
              <a:t>:</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r>
              <a:rPr lang="en-IN" sz="2000" dirty="0">
                <a:effectLst/>
                <a:latin typeface="Calibri" panose="020F0502020204030204" pitchFamily="34" charset="0"/>
                <a:ea typeface="Calibri" panose="020F0502020204030204" pitchFamily="34" charset="0"/>
                <a:cs typeface="Arial" panose="020B0604020202020204" pitchFamily="34" charset="0"/>
              </a:rPr>
              <a:t>                                                 </a:t>
            </a:r>
            <a:r>
              <a:rPr lang="en-IN" sz="1800" dirty="0">
                <a:effectLst/>
                <a:latin typeface="Calibri" panose="020F0502020204030204" pitchFamily="34" charset="0"/>
                <a:ea typeface="Calibri" panose="020F0502020204030204" pitchFamily="34" charset="0"/>
                <a:cs typeface="Arial" panose="020B0604020202020204" pitchFamily="34" charset="0"/>
              </a:rPr>
              <a:t>ICICI Group offers a wide range of banking products and financial services to corporate and retail customers through a variety of delivery channels and through its specialised group companies, and affiliates in the areas of personal banking, investment banking life and general insurance, venture capital and asset management</a:t>
            </a:r>
            <a:endParaRPr lang="en-IN" dirty="0"/>
          </a:p>
        </p:txBody>
      </p:sp>
      <p:sp>
        <p:nvSpPr>
          <p:cNvPr id="6" name="TextBox 5">
            <a:extLst>
              <a:ext uri="{FF2B5EF4-FFF2-40B4-BE49-F238E27FC236}">
                <a16:creationId xmlns:a16="http://schemas.microsoft.com/office/drawing/2014/main" id="{CFDF2A7B-8D4C-E406-4763-7C0F536C63A3}"/>
              </a:ext>
            </a:extLst>
          </p:cNvPr>
          <p:cNvSpPr txBox="1"/>
          <p:nvPr/>
        </p:nvSpPr>
        <p:spPr>
          <a:xfrm>
            <a:off x="134472" y="2222339"/>
            <a:ext cx="8916932" cy="2981137"/>
          </a:xfrm>
          <a:prstGeom prst="rect">
            <a:avLst/>
          </a:prstGeom>
          <a:noFill/>
        </p:spPr>
        <p:txBody>
          <a:bodyPr wrap="square">
            <a:spAutoFit/>
          </a:bodyPr>
          <a:lstStyle/>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a:t>
            </a:r>
            <a:r>
              <a:rPr lang="en-IN" sz="2000" kern="100" dirty="0">
                <a:effectLst/>
                <a:latin typeface="Britannic Bold" panose="020B0903060703020204" pitchFamily="34" charset="0"/>
                <a:ea typeface="Calibri" panose="020F0502020204030204" pitchFamily="34" charset="0"/>
                <a:cs typeface="Arial" panose="020B0604020202020204" pitchFamily="34" charset="0"/>
              </a:rPr>
              <a:t>EXAMINE THE BRAND’S TAGLINE:</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A tagline or slogan is a memorable motto or phrase used in a clan, political, commercial, religious, and other context as a repetitive expression of an idea or purpose, with the goal of persuading members of the public defines target group.</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ICICI bank tagline is ‘’ HUM HAIN NA ‘’. ICICI Bank prepared his own list of bank slogan and punchlines. By roughly translated in English, it’ s like “I see you” which means we are here!</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2800" kern="100" dirty="0">
                <a:effectLst/>
                <a:latin typeface="Calibri" panose="020F0502020204030204" pitchFamily="34" charset="0"/>
                <a:ea typeface="Calibri" panose="020F0502020204030204" pitchFamily="34" charset="0"/>
                <a:cs typeface="Arial" panose="020B0604020202020204" pitchFamily="34" charset="0"/>
              </a:rPr>
              <a:t>                     </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B89F5972-7E4F-E6F0-F210-84931E35756F}"/>
              </a:ext>
            </a:extLst>
          </p:cNvPr>
          <p:cNvSpPr txBox="1"/>
          <p:nvPr/>
        </p:nvSpPr>
        <p:spPr>
          <a:xfrm>
            <a:off x="134472" y="4699819"/>
            <a:ext cx="8553690" cy="1971374"/>
          </a:xfrm>
          <a:prstGeom prst="rect">
            <a:avLst/>
          </a:prstGeom>
          <a:noFill/>
        </p:spPr>
        <p:txBody>
          <a:bodyPr wrap="square">
            <a:spAutoFit/>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IN" kern="1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*Example:</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a:t>
            </a:r>
            <a:r>
              <a:rPr lang="en-IN"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
              </a:rPr>
              <a:t>https://instagram.com/icicibank?igshid=MzRlODBiNWFlZA</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8552165-5337-58BE-6B11-B4212ABFCB01}"/>
              </a:ext>
            </a:extLst>
          </p:cNvPr>
          <p:cNvPicPr>
            <a:picLocks noChangeAspect="1"/>
          </p:cNvPicPr>
          <p:nvPr/>
        </p:nvPicPr>
        <p:blipFill>
          <a:blip r:embed="rId3"/>
          <a:stretch>
            <a:fillRect/>
          </a:stretch>
        </p:blipFill>
        <p:spPr>
          <a:xfrm>
            <a:off x="2996174" y="4520665"/>
            <a:ext cx="4352921" cy="1365622"/>
          </a:xfrm>
          <a:prstGeom prst="rect">
            <a:avLst/>
          </a:prstGeom>
        </p:spPr>
      </p:pic>
    </p:spTree>
    <p:extLst>
      <p:ext uri="{BB962C8B-B14F-4D97-AF65-F5344CB8AC3E}">
        <p14:creationId xmlns:p14="http://schemas.microsoft.com/office/powerpoint/2010/main" val="20426433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6ED25F-DDE7-9501-5B1C-DE43BDE3F691}"/>
              </a:ext>
            </a:extLst>
          </p:cNvPr>
          <p:cNvSpPr txBox="1"/>
          <p:nvPr/>
        </p:nvSpPr>
        <p:spPr>
          <a:xfrm>
            <a:off x="0" y="17929"/>
            <a:ext cx="6096000" cy="738664"/>
          </a:xfrm>
          <a:prstGeom prst="rect">
            <a:avLst/>
          </a:prstGeom>
          <a:noFill/>
        </p:spPr>
        <p:txBody>
          <a:bodyPr wrap="square">
            <a:spAutoFit/>
          </a:bodyPr>
          <a:lstStyle/>
          <a:p>
            <a:r>
              <a:rPr lang="en-GB" sz="2400" b="1" dirty="0">
                <a:solidFill>
                  <a:srgbClr val="434343"/>
                </a:solidFill>
                <a:latin typeface="Britannic Bold" panose="020B0903060703020204" pitchFamily="34" charset="0"/>
              </a:rPr>
              <a:t>Email Ad Campaigns</a:t>
            </a:r>
            <a:r>
              <a:rPr lang="en-GB" sz="1800" b="1" dirty="0">
                <a:solidFill>
                  <a:srgbClr val="434343"/>
                </a:solidFill>
                <a:latin typeface="Britannic Bold" panose="020B0903060703020204" pitchFamily="34" charset="0"/>
              </a:rPr>
              <a:t>:</a:t>
            </a:r>
            <a:br>
              <a:rPr lang="en-GB" sz="1800" b="1" dirty="0">
                <a:solidFill>
                  <a:srgbClr val="434343"/>
                </a:solidFill>
                <a:latin typeface="Britannic Bold" panose="020B0903060703020204" pitchFamily="34" charset="0"/>
              </a:rPr>
            </a:br>
            <a:endParaRPr lang="en-IN" sz="1800" dirty="0">
              <a:latin typeface="Britannic Bold" panose="020B0903060703020204" pitchFamily="34" charset="0"/>
            </a:endParaRPr>
          </a:p>
        </p:txBody>
      </p:sp>
      <p:sp>
        <p:nvSpPr>
          <p:cNvPr id="5" name="TextBox 4">
            <a:extLst>
              <a:ext uri="{FF2B5EF4-FFF2-40B4-BE49-F238E27FC236}">
                <a16:creationId xmlns:a16="http://schemas.microsoft.com/office/drawing/2014/main" id="{5F4FBDEB-6AFA-3709-CE2D-A4F238EAFBB7}"/>
              </a:ext>
            </a:extLst>
          </p:cNvPr>
          <p:cNvSpPr txBox="1"/>
          <p:nvPr/>
        </p:nvSpPr>
        <p:spPr>
          <a:xfrm>
            <a:off x="1136275" y="479594"/>
            <a:ext cx="6145306" cy="369332"/>
          </a:xfrm>
          <a:prstGeom prst="rect">
            <a:avLst/>
          </a:prstGeom>
          <a:noFill/>
        </p:spPr>
        <p:txBody>
          <a:bodyPr wrap="square">
            <a:spAutoFit/>
          </a:bodyPr>
          <a:lstStyle/>
          <a:p>
            <a:r>
              <a:rPr lang="en-IN" sz="1800" dirty="0">
                <a:effectLst/>
                <a:latin typeface="Britannic Bold" panose="020B0903060703020204" pitchFamily="34" charset="0"/>
                <a:ea typeface="Calibri" panose="020F0502020204030204" pitchFamily="34" charset="0"/>
                <a:cs typeface="Arial" panose="020B0604020202020204" pitchFamily="34" charset="0"/>
              </a:rPr>
              <a:t>Email Ad Campaign 2 – Lead Generation</a:t>
            </a:r>
            <a:endParaRPr lang="en-IN" sz="1800" dirty="0">
              <a:latin typeface="Britannic Bold" panose="020B0903060703020204" pitchFamily="34" charset="0"/>
            </a:endParaRPr>
          </a:p>
        </p:txBody>
      </p:sp>
      <p:pic>
        <p:nvPicPr>
          <p:cNvPr id="6" name="Picture 5">
            <a:extLst>
              <a:ext uri="{FF2B5EF4-FFF2-40B4-BE49-F238E27FC236}">
                <a16:creationId xmlns:a16="http://schemas.microsoft.com/office/drawing/2014/main" id="{A0B4F6BC-ECDE-48CB-9F44-5CD548F97F88}"/>
              </a:ext>
            </a:extLst>
          </p:cNvPr>
          <p:cNvPicPr>
            <a:picLocks noChangeAspect="1"/>
          </p:cNvPicPr>
          <p:nvPr/>
        </p:nvPicPr>
        <p:blipFill>
          <a:blip r:embed="rId2"/>
          <a:stretch>
            <a:fillRect/>
          </a:stretch>
        </p:blipFill>
        <p:spPr>
          <a:xfrm>
            <a:off x="3518646" y="1030906"/>
            <a:ext cx="3873939" cy="5701588"/>
          </a:xfrm>
          <a:prstGeom prst="rect">
            <a:avLst/>
          </a:prstGeom>
        </p:spPr>
      </p:pic>
    </p:spTree>
    <p:extLst>
      <p:ext uri="{BB962C8B-B14F-4D97-AF65-F5344CB8AC3E}">
        <p14:creationId xmlns:p14="http://schemas.microsoft.com/office/powerpoint/2010/main" val="1506011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BA0084-D09A-8939-E400-A4D7059C1923}"/>
              </a:ext>
            </a:extLst>
          </p:cNvPr>
          <p:cNvSpPr txBox="1"/>
          <p:nvPr/>
        </p:nvSpPr>
        <p:spPr>
          <a:xfrm>
            <a:off x="4285130" y="2909531"/>
            <a:ext cx="6096000" cy="826380"/>
          </a:xfrm>
          <a:prstGeom prst="rect">
            <a:avLst/>
          </a:prstGeom>
          <a:noFill/>
        </p:spPr>
        <p:txBody>
          <a:bodyPr wrap="square">
            <a:spAutoFit/>
          </a:bodyPr>
          <a:lstStyle/>
          <a:p>
            <a:pPr>
              <a:lnSpc>
                <a:spcPct val="107000"/>
              </a:lnSpc>
              <a:spcAft>
                <a:spcPts val="800"/>
              </a:spcAft>
            </a:pPr>
            <a:r>
              <a:rPr lang="en-IN" sz="4800" kern="100" dirty="0">
                <a:effectLst/>
                <a:latin typeface="Britannic Bold" panose="020B0903060703020204" pitchFamily="34" charset="0"/>
                <a:ea typeface="Calibri" panose="020F0502020204030204" pitchFamily="34" charset="0"/>
                <a:cs typeface="Arial" panose="020B0604020202020204" pitchFamily="34" charset="0"/>
              </a:rPr>
              <a:t>THE END</a:t>
            </a:r>
          </a:p>
        </p:txBody>
      </p:sp>
    </p:spTree>
    <p:extLst>
      <p:ext uri="{BB962C8B-B14F-4D97-AF65-F5344CB8AC3E}">
        <p14:creationId xmlns:p14="http://schemas.microsoft.com/office/powerpoint/2010/main" val="2975523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30A9B4-A214-E0DD-B1FC-282DF443E781}"/>
              </a:ext>
            </a:extLst>
          </p:cNvPr>
          <p:cNvSpPr txBox="1"/>
          <p:nvPr/>
        </p:nvSpPr>
        <p:spPr>
          <a:xfrm>
            <a:off x="71717" y="286870"/>
            <a:ext cx="11492753" cy="2694456"/>
          </a:xfrm>
          <a:prstGeom prst="rect">
            <a:avLst/>
          </a:prstGeom>
          <a:noFill/>
        </p:spPr>
        <p:txBody>
          <a:bodyPr wrap="square">
            <a:spAutoFit/>
          </a:bodyPr>
          <a:lstStyle/>
          <a:p>
            <a:pPr>
              <a:lnSpc>
                <a:spcPct val="107000"/>
              </a:lnSpc>
              <a:spcAft>
                <a:spcPts val="800"/>
              </a:spcAft>
            </a:pPr>
            <a:r>
              <a:rPr lang="en-IN" sz="2800" kern="100" dirty="0">
                <a:effectLst/>
                <a:latin typeface="Calibri" panose="020F0502020204030204" pitchFamily="34" charset="0"/>
                <a:ea typeface="Calibri" panose="020F0502020204030204" pitchFamily="34" charset="0"/>
                <a:cs typeface="Arial" panose="020B0604020202020204" pitchFamily="34" charset="0"/>
              </a:rPr>
              <a:t>Buyer’s/Audience’s Part1: Brand Study, Competitor Analysis &amp; Persona</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a:t>
            </a:r>
            <a:r>
              <a:rPr lang="en-IN" sz="2000" kern="100" dirty="0">
                <a:effectLst/>
                <a:latin typeface="Britannic Bold" panose="020B0903060703020204" pitchFamily="34" charset="0"/>
                <a:ea typeface="Calibri" panose="020F0502020204030204" pitchFamily="34" charset="0"/>
                <a:cs typeface="Arial" panose="020B0604020202020204" pitchFamily="34" charset="0"/>
              </a:rPr>
              <a:t>COMPETITOR ANALYSIS:</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2800" kern="100" dirty="0">
                <a:effectLst/>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Select three competitors operating in the same industry as the chosen brand, examine their USPs and online communication </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*Competitor 1:  https //www.sbi.co.in login</a:t>
            </a:r>
            <a:endParaRPr lang="en-IN" sz="1400" kern="1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*USP: </a:t>
            </a:r>
            <a:r>
              <a:rPr lang="en-IN" kern="100" dirty="0">
                <a:effectLst/>
                <a:latin typeface="Calibri" panose="020F0502020204030204" pitchFamily="34" charset="0"/>
                <a:ea typeface="Calibri" panose="020F0502020204030204" pitchFamily="34" charset="0"/>
                <a:cs typeface="Arial" panose="020B0604020202020204" pitchFamily="34" charset="0"/>
              </a:rPr>
              <a:t>SBI is a type of bank which every Indian can  trust</a:t>
            </a:r>
          </a:p>
        </p:txBody>
      </p:sp>
      <p:sp>
        <p:nvSpPr>
          <p:cNvPr id="7" name="TextBox 6">
            <a:extLst>
              <a:ext uri="{FF2B5EF4-FFF2-40B4-BE49-F238E27FC236}">
                <a16:creationId xmlns:a16="http://schemas.microsoft.com/office/drawing/2014/main" id="{8302AAE4-7A07-53B4-24AE-DD48C7C34F82}"/>
              </a:ext>
            </a:extLst>
          </p:cNvPr>
          <p:cNvSpPr txBox="1"/>
          <p:nvPr/>
        </p:nvSpPr>
        <p:spPr>
          <a:xfrm>
            <a:off x="71717" y="3003622"/>
            <a:ext cx="6884895" cy="1132939"/>
          </a:xfrm>
          <a:prstGeom prst="rect">
            <a:avLst/>
          </a:prstGeom>
          <a:noFill/>
        </p:spPr>
        <p:txBody>
          <a:bodyPr wrap="square">
            <a:spAutoFit/>
          </a:bodyPr>
          <a:lstStyle/>
          <a:p>
            <a:pPr>
              <a:lnSpc>
                <a:spcPct val="107000"/>
              </a:lnSpc>
              <a:spcAft>
                <a:spcPts val="800"/>
              </a:spcAft>
            </a:pPr>
            <a:r>
              <a:rPr lang="en-IN" sz="2800" kern="100" dirty="0">
                <a:effectLst/>
                <a:latin typeface="Calibri" panose="020F0502020204030204" pitchFamily="34" charset="0"/>
                <a:ea typeface="Calibri" panose="020F0502020204030204" pitchFamily="34" charset="0"/>
                <a:cs typeface="Arial" panose="020B0604020202020204" pitchFamily="34" charset="0"/>
              </a:rPr>
              <a:t>*</a:t>
            </a:r>
            <a:r>
              <a:rPr lang="en-IN" sz="2000" kern="100" dirty="0">
                <a:effectLst/>
                <a:latin typeface="Calibri" panose="020F0502020204030204" pitchFamily="34" charset="0"/>
                <a:ea typeface="Calibri" panose="020F0502020204030204" pitchFamily="34" charset="0"/>
                <a:cs typeface="Arial" panose="020B0604020202020204" pitchFamily="34" charset="0"/>
              </a:rPr>
              <a:t>Communication: </a:t>
            </a:r>
            <a:r>
              <a:rPr lang="en-IN" sz="1800" dirty="0">
                <a:effectLst/>
                <a:latin typeface="Calibri" panose="020F0502020204030204" pitchFamily="34" charset="0"/>
                <a:ea typeface="Calibri" panose="020F0502020204030204" pitchFamily="34" charset="0"/>
                <a:cs typeface="Arial" panose="020B0604020202020204" pitchFamily="34" charset="0"/>
              </a:rPr>
              <a:t>Last-mile communication to the customers by most use of SBI owned platforms-website, Emailers, social media, ATMs and through the vast network of our bank circles &amp; SBI bank branches. </a:t>
            </a:r>
            <a:endParaRPr lang="en-IN" dirty="0"/>
          </a:p>
        </p:txBody>
      </p:sp>
      <p:pic>
        <p:nvPicPr>
          <p:cNvPr id="8" name="Picture 7">
            <a:extLst>
              <a:ext uri="{FF2B5EF4-FFF2-40B4-BE49-F238E27FC236}">
                <a16:creationId xmlns:a16="http://schemas.microsoft.com/office/drawing/2014/main" id="{DABFDD3D-FB8C-5256-2C86-EEA9A6544BF6}"/>
              </a:ext>
            </a:extLst>
          </p:cNvPr>
          <p:cNvPicPr>
            <a:picLocks noChangeAspect="1"/>
          </p:cNvPicPr>
          <p:nvPr/>
        </p:nvPicPr>
        <p:blipFill>
          <a:blip r:embed="rId2"/>
          <a:stretch>
            <a:fillRect/>
          </a:stretch>
        </p:blipFill>
        <p:spPr>
          <a:xfrm>
            <a:off x="7584142" y="2294965"/>
            <a:ext cx="2895600" cy="1631576"/>
          </a:xfrm>
          <a:prstGeom prst="rect">
            <a:avLst/>
          </a:prstGeom>
        </p:spPr>
      </p:pic>
      <p:sp>
        <p:nvSpPr>
          <p:cNvPr id="4" name="TextBox 3">
            <a:extLst>
              <a:ext uri="{FF2B5EF4-FFF2-40B4-BE49-F238E27FC236}">
                <a16:creationId xmlns:a16="http://schemas.microsoft.com/office/drawing/2014/main" id="{D639BF9B-A70D-AD21-4AC8-24E941F9CC62}"/>
              </a:ext>
            </a:extLst>
          </p:cNvPr>
          <p:cNvSpPr txBox="1"/>
          <p:nvPr/>
        </p:nvSpPr>
        <p:spPr>
          <a:xfrm>
            <a:off x="0" y="4136561"/>
            <a:ext cx="6956612" cy="1865062"/>
          </a:xfrm>
          <a:prstGeom prst="rect">
            <a:avLst/>
          </a:prstGeom>
          <a:noFill/>
        </p:spPr>
        <p:txBody>
          <a:bodyPr wrap="square">
            <a:spAutoFit/>
          </a:bodyPr>
          <a:lstStyle/>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*Competitor 2:</a:t>
            </a:r>
            <a:r>
              <a:rPr lang="en-IN" sz="1400" kern="100" dirty="0">
                <a:latin typeface="Calibri" panose="020F0502020204030204" pitchFamily="34" charset="0"/>
                <a:ea typeface="Calibri" panose="020F0502020204030204" pitchFamily="34" charset="0"/>
                <a:cs typeface="Arial" panose="020B0604020202020204" pitchFamily="34" charset="0"/>
              </a:rPr>
              <a:t> </a:t>
            </a:r>
            <a:r>
              <a:rPr lang="en-IN" sz="2000" kern="100" dirty="0">
                <a:effectLst/>
                <a:latin typeface="Calibri" panose="020F0502020204030204" pitchFamily="34" charset="0"/>
                <a:ea typeface="Calibri" panose="020F0502020204030204" pitchFamily="34" charset="0"/>
                <a:cs typeface="Arial" panose="020B0604020202020204" pitchFamily="34" charset="0"/>
              </a:rPr>
              <a:t>https //www.hdfc.com login</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 *USP: </a:t>
            </a:r>
            <a:r>
              <a:rPr lang="en-IN" sz="1400" kern="100" dirty="0">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HDFC bank is one of the big four banks India</a:t>
            </a:r>
            <a:r>
              <a:rPr lang="en-IN" sz="2000" kern="100" dirty="0">
                <a:effectLst/>
                <a:latin typeface="Calibri" panose="020F0502020204030204" pitchFamily="34" charset="0"/>
                <a:ea typeface="Calibri" panose="020F0502020204030204" pitchFamily="34" charset="0"/>
                <a:cs typeface="Arial" panose="020B0604020202020204" pitchFamily="34" charset="0"/>
              </a:rPr>
              <a:t>        </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*Communication: </a:t>
            </a:r>
            <a:r>
              <a:rPr lang="en-IN" sz="1800" kern="100" dirty="0">
                <a:effectLst/>
                <a:latin typeface="Calibri" panose="020F0502020204030204" pitchFamily="34" charset="0"/>
                <a:ea typeface="Calibri" panose="020F0502020204030204" pitchFamily="34" charset="0"/>
                <a:cs typeface="Arial" panose="020B0604020202020204" pitchFamily="34" charset="0"/>
              </a:rPr>
              <a:t>Last-mile communication to the customers by most use of HDFC owned platforms-website, Emailers, social media, ATMs and through the vast network of our bank circles &amp; HDFC bank branches. </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C86152E-EBBA-7102-A419-6D989D9FA64E}"/>
              </a:ext>
            </a:extLst>
          </p:cNvPr>
          <p:cNvPicPr>
            <a:picLocks noChangeAspect="1"/>
          </p:cNvPicPr>
          <p:nvPr/>
        </p:nvPicPr>
        <p:blipFill>
          <a:blip r:embed="rId3"/>
          <a:stretch>
            <a:fillRect/>
          </a:stretch>
        </p:blipFill>
        <p:spPr>
          <a:xfrm>
            <a:off x="7584143" y="4383741"/>
            <a:ext cx="2779058" cy="2060627"/>
          </a:xfrm>
          <a:prstGeom prst="rect">
            <a:avLst/>
          </a:prstGeom>
        </p:spPr>
      </p:pic>
    </p:spTree>
    <p:extLst>
      <p:ext uri="{BB962C8B-B14F-4D97-AF65-F5344CB8AC3E}">
        <p14:creationId xmlns:p14="http://schemas.microsoft.com/office/powerpoint/2010/main" val="4009516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24D79E-9190-54D0-BEB9-14C1241D5818}"/>
              </a:ext>
            </a:extLst>
          </p:cNvPr>
          <p:cNvPicPr>
            <a:picLocks noChangeAspect="1"/>
          </p:cNvPicPr>
          <p:nvPr/>
        </p:nvPicPr>
        <p:blipFill>
          <a:blip r:embed="rId2"/>
          <a:stretch>
            <a:fillRect/>
          </a:stretch>
        </p:blipFill>
        <p:spPr>
          <a:xfrm>
            <a:off x="2654460" y="3428999"/>
            <a:ext cx="3853006" cy="2093259"/>
          </a:xfrm>
          <a:prstGeom prst="rect">
            <a:avLst/>
          </a:prstGeom>
        </p:spPr>
      </p:pic>
      <p:sp>
        <p:nvSpPr>
          <p:cNvPr id="4" name="TextBox 3">
            <a:extLst>
              <a:ext uri="{FF2B5EF4-FFF2-40B4-BE49-F238E27FC236}">
                <a16:creationId xmlns:a16="http://schemas.microsoft.com/office/drawing/2014/main" id="{09EE9A39-2299-ED93-63C5-EFBD8A54D6EC}"/>
              </a:ext>
            </a:extLst>
          </p:cNvPr>
          <p:cNvSpPr txBox="1"/>
          <p:nvPr/>
        </p:nvSpPr>
        <p:spPr>
          <a:xfrm>
            <a:off x="0" y="317314"/>
            <a:ext cx="8821271" cy="2589491"/>
          </a:xfrm>
          <a:prstGeom prst="rect">
            <a:avLst/>
          </a:prstGeom>
          <a:noFill/>
        </p:spPr>
        <p:txBody>
          <a:bodyPr wrap="square">
            <a:spAutoFit/>
          </a:bodyPr>
          <a:lstStyle/>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*Competitor 3:  https //www.kotak Mahindra bank.com login</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2800" kern="100" dirty="0">
                <a:effectLst/>
                <a:latin typeface="Calibri" panose="020F0502020204030204" pitchFamily="34" charset="0"/>
                <a:ea typeface="Calibri" panose="020F0502020204030204" pitchFamily="34" charset="0"/>
                <a:cs typeface="Arial" panose="020B0604020202020204" pitchFamily="34" charset="0"/>
              </a:rPr>
              <a:t>*</a:t>
            </a:r>
            <a:r>
              <a:rPr lang="en-IN" sz="2000" kern="100" dirty="0">
                <a:effectLst/>
                <a:latin typeface="Calibri" panose="020F0502020204030204" pitchFamily="34" charset="0"/>
                <a:ea typeface="Calibri" panose="020F0502020204030204" pitchFamily="34" charset="0"/>
                <a:cs typeface="Arial" panose="020B0604020202020204" pitchFamily="34" charset="0"/>
              </a:rPr>
              <a:t>USP:</a:t>
            </a:r>
            <a:r>
              <a:rPr lang="en-IN" sz="1400" kern="100" dirty="0">
                <a:latin typeface="Calibri" panose="020F0502020204030204" pitchFamily="34" charset="0"/>
                <a:ea typeface="Calibri" panose="020F0502020204030204" pitchFamily="34" charset="0"/>
                <a:cs typeface="Arial" panose="020B0604020202020204" pitchFamily="34" charset="0"/>
              </a:rPr>
              <a:t> </a:t>
            </a:r>
            <a:r>
              <a:rPr lang="en-IN" sz="1800" kern="100" dirty="0">
                <a:effectLst/>
                <a:latin typeface="Calibri" panose="020F0502020204030204" pitchFamily="34" charset="0"/>
                <a:ea typeface="Calibri" panose="020F0502020204030204" pitchFamily="34" charset="0"/>
                <a:cs typeface="Arial" panose="020B0604020202020204" pitchFamily="34" charset="0"/>
              </a:rPr>
              <a:t>Professionalism in banking and it is the higher interest rate for its saving bank accounts at 6%</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Arial" panose="020B0604020202020204" pitchFamily="34" charset="0"/>
              </a:rPr>
              <a:t>*Communication: </a:t>
            </a:r>
            <a:r>
              <a:rPr lang="en-IN" sz="1800" kern="100" dirty="0">
                <a:effectLst/>
                <a:latin typeface="Calibri" panose="020F0502020204030204" pitchFamily="34" charset="0"/>
                <a:ea typeface="Calibri" panose="020F0502020204030204" pitchFamily="34" charset="0"/>
                <a:cs typeface="Arial" panose="020B0604020202020204" pitchFamily="34" charset="0"/>
              </a:rPr>
              <a:t>Last-mile communication to the customers by most use of HDFC owned platforms-website, Emailers, social media, ATMs and through the vast network of our bank circles &amp; HDFC</a:t>
            </a:r>
            <a:r>
              <a:rPr lang="en-IN" sz="1800" dirty="0">
                <a:effectLst/>
                <a:latin typeface="Calibri" panose="020F0502020204030204" pitchFamily="34" charset="0"/>
                <a:ea typeface="Calibri" panose="020F0502020204030204" pitchFamily="34" charset="0"/>
                <a:cs typeface="Arial" panose="020B0604020202020204" pitchFamily="34" charset="0"/>
              </a:rPr>
              <a:t> bank branches. Also, almost instant dissemination of essential information, announcements to the National Media.</a:t>
            </a:r>
            <a:endParaRPr lang="en-IN" dirty="0"/>
          </a:p>
        </p:txBody>
      </p:sp>
      <p:pic>
        <p:nvPicPr>
          <p:cNvPr id="5" name="Picture 4">
            <a:extLst>
              <a:ext uri="{FF2B5EF4-FFF2-40B4-BE49-F238E27FC236}">
                <a16:creationId xmlns:a16="http://schemas.microsoft.com/office/drawing/2014/main" id="{623AF310-CFA1-7504-3F5A-7151A0ECA04B}"/>
              </a:ext>
            </a:extLst>
          </p:cNvPr>
          <p:cNvPicPr>
            <a:picLocks noChangeAspect="1"/>
          </p:cNvPicPr>
          <p:nvPr/>
        </p:nvPicPr>
        <p:blipFill>
          <a:blip r:embed="rId3"/>
          <a:stretch>
            <a:fillRect/>
          </a:stretch>
        </p:blipFill>
        <p:spPr>
          <a:xfrm>
            <a:off x="9296400" y="784412"/>
            <a:ext cx="1828800" cy="1828800"/>
          </a:xfrm>
          <a:prstGeom prst="rect">
            <a:avLst/>
          </a:prstGeom>
        </p:spPr>
      </p:pic>
    </p:spTree>
    <p:extLst>
      <p:ext uri="{BB962C8B-B14F-4D97-AF65-F5344CB8AC3E}">
        <p14:creationId xmlns:p14="http://schemas.microsoft.com/office/powerpoint/2010/main" val="4290104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CB56C7-53F5-7910-1E58-7F56B430CB4E}"/>
              </a:ext>
            </a:extLst>
          </p:cNvPr>
          <p:cNvSpPr txBox="1"/>
          <p:nvPr/>
        </p:nvSpPr>
        <p:spPr>
          <a:xfrm>
            <a:off x="71717" y="71936"/>
            <a:ext cx="11725836" cy="1305229"/>
          </a:xfrm>
          <a:prstGeom prst="rect">
            <a:avLst/>
          </a:prstGeom>
          <a:noFill/>
        </p:spPr>
        <p:txBody>
          <a:bodyPr wrap="square">
            <a:spAutoFit/>
          </a:bodyPr>
          <a:lstStyle/>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Arial" panose="020B0604020202020204" pitchFamily="34" charset="0"/>
              </a:rPr>
              <a:t>Part1: Brand Study, Competitor Analysis &amp; Buyer’s/Audience’s Persona</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a:t>
            </a:r>
            <a:r>
              <a:rPr lang="en-IN" sz="2000" kern="100" dirty="0">
                <a:effectLst/>
                <a:latin typeface="Britannic Bold" panose="020B0903060703020204" pitchFamily="34" charset="0"/>
                <a:ea typeface="Calibri" panose="020F0502020204030204" pitchFamily="34" charset="0"/>
                <a:cs typeface="Arial" panose="020B0604020202020204" pitchFamily="34" charset="0"/>
              </a:rPr>
              <a:t>BUYER’S/AUDIENCE’S PERSONA</a:t>
            </a:r>
            <a:r>
              <a:rPr lang="en-IN" sz="1800" kern="100" dirty="0">
                <a:effectLst/>
                <a:latin typeface="Britannic Bold" panose="020B0903060703020204" pitchFamily="34" charset="0"/>
                <a:ea typeface="Calibri" panose="020F0502020204030204" pitchFamily="34" charset="0"/>
                <a:cs typeface="Arial" panose="020B0604020202020204" pitchFamily="34" charset="0"/>
              </a:rPr>
              <a:t>: </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Arial" panose="020B0604020202020204" pitchFamily="34" charset="0"/>
              </a:rPr>
              <a:t>                                                     Clearly define the target audience for the ICICI Bank. Let’s consider the following information</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9D6A3C6-A413-0916-BF2E-2628A51D3EED}"/>
              </a:ext>
            </a:extLst>
          </p:cNvPr>
          <p:cNvPicPr>
            <a:picLocks noChangeAspect="1"/>
          </p:cNvPicPr>
          <p:nvPr/>
        </p:nvPicPr>
        <p:blipFill>
          <a:blip r:embed="rId2"/>
          <a:stretch>
            <a:fillRect/>
          </a:stretch>
        </p:blipFill>
        <p:spPr>
          <a:xfrm>
            <a:off x="134471" y="1559859"/>
            <a:ext cx="4993341" cy="5226205"/>
          </a:xfrm>
          <a:prstGeom prst="rect">
            <a:avLst/>
          </a:prstGeom>
        </p:spPr>
      </p:pic>
      <p:pic>
        <p:nvPicPr>
          <p:cNvPr id="9" name="Picture 8">
            <a:extLst>
              <a:ext uri="{FF2B5EF4-FFF2-40B4-BE49-F238E27FC236}">
                <a16:creationId xmlns:a16="http://schemas.microsoft.com/office/drawing/2014/main" id="{D7E19D6F-6B86-3590-3031-277C06A83885}"/>
              </a:ext>
            </a:extLst>
          </p:cNvPr>
          <p:cNvPicPr>
            <a:picLocks noChangeAspect="1"/>
          </p:cNvPicPr>
          <p:nvPr/>
        </p:nvPicPr>
        <p:blipFill>
          <a:blip r:embed="rId3"/>
          <a:stretch>
            <a:fillRect/>
          </a:stretch>
        </p:blipFill>
        <p:spPr>
          <a:xfrm>
            <a:off x="5576047" y="2223247"/>
            <a:ext cx="6221506" cy="4344240"/>
          </a:xfrm>
          <a:prstGeom prst="rect">
            <a:avLst/>
          </a:prstGeom>
        </p:spPr>
      </p:pic>
    </p:spTree>
    <p:extLst>
      <p:ext uri="{BB962C8B-B14F-4D97-AF65-F5344CB8AC3E}">
        <p14:creationId xmlns:p14="http://schemas.microsoft.com/office/powerpoint/2010/main" val="3705083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53CE37-913B-E9B0-28EC-030B07CE0635}"/>
              </a:ext>
            </a:extLst>
          </p:cNvPr>
          <p:cNvPicPr>
            <a:picLocks noChangeAspect="1"/>
          </p:cNvPicPr>
          <p:nvPr/>
        </p:nvPicPr>
        <p:blipFill>
          <a:blip r:embed="rId2"/>
          <a:stretch>
            <a:fillRect/>
          </a:stretch>
        </p:blipFill>
        <p:spPr>
          <a:xfrm>
            <a:off x="1398495" y="2599765"/>
            <a:ext cx="6962366" cy="1097482"/>
          </a:xfrm>
          <a:prstGeom prst="rect">
            <a:avLst/>
          </a:prstGeom>
        </p:spPr>
      </p:pic>
    </p:spTree>
    <p:extLst>
      <p:ext uri="{BB962C8B-B14F-4D97-AF65-F5344CB8AC3E}">
        <p14:creationId xmlns:p14="http://schemas.microsoft.com/office/powerpoint/2010/main" val="289194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71ECC4-CDE0-7B8E-249B-C23289791EC7}"/>
              </a:ext>
            </a:extLst>
          </p:cNvPr>
          <p:cNvSpPr txBox="1"/>
          <p:nvPr/>
        </p:nvSpPr>
        <p:spPr>
          <a:xfrm>
            <a:off x="230094" y="247472"/>
            <a:ext cx="11731812" cy="1817934"/>
          </a:xfrm>
          <a:prstGeom prst="rect">
            <a:avLst/>
          </a:prstGeom>
          <a:noFill/>
        </p:spPr>
        <p:txBody>
          <a:bodyPr wrap="square">
            <a:spAutoFit/>
          </a:bodyPr>
          <a:lstStyle/>
          <a:p>
            <a:pPr>
              <a:lnSpc>
                <a:spcPct val="107000"/>
              </a:lnSpc>
              <a:spcAft>
                <a:spcPts val="800"/>
              </a:spcAft>
            </a:pPr>
            <a:r>
              <a:rPr lang="en-IN" sz="2000" kern="100" dirty="0">
                <a:effectLst/>
                <a:latin typeface="Britannic Bold" panose="020B0903060703020204" pitchFamily="34" charset="0"/>
                <a:ea typeface="Calibri" panose="020F0502020204030204" pitchFamily="34" charset="0"/>
                <a:cs typeface="Arial" panose="020B0604020202020204" pitchFamily="34" charset="0"/>
              </a:rPr>
              <a:t>*PART 2: SEO &amp; KEYWORD RESEARCH</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2000" kern="100" dirty="0">
                <a:effectLst/>
                <a:latin typeface="Britannic Bold" panose="020B0903060703020204" pitchFamily="34" charset="0"/>
                <a:ea typeface="Calibri" panose="020F0502020204030204" pitchFamily="34" charset="0"/>
                <a:cs typeface="Arial" panose="020B0604020202020204" pitchFamily="34" charset="0"/>
              </a:rPr>
              <a:t>*ICICI BANK SEO AUDIT: </a:t>
            </a:r>
            <a:endParaRPr lang="en-IN" sz="1400" kern="100" dirty="0">
              <a:effectLst/>
              <a:latin typeface="Calibri" panose="020F0502020204030204" pitchFamily="34" charset="0"/>
              <a:ea typeface="Calibri" panose="020F0502020204030204" pitchFamily="34" charset="0"/>
              <a:cs typeface="Arial" panose="020B0604020202020204" pitchFamily="34" charset="0"/>
            </a:endParaRPr>
          </a:p>
          <a:p>
            <a:r>
              <a:rPr lang="en-IN" sz="2000" dirty="0">
                <a:effectLst/>
                <a:latin typeface="Calibri" panose="020F0502020204030204" pitchFamily="34" charset="0"/>
                <a:ea typeface="Calibri" panose="020F0502020204030204" pitchFamily="34" charset="0"/>
                <a:cs typeface="Arial" panose="020B0604020202020204" pitchFamily="34" charset="0"/>
              </a:rPr>
              <a:t>                                          </a:t>
            </a:r>
            <a:r>
              <a:rPr lang="en-IN" sz="1800" dirty="0">
                <a:effectLst/>
                <a:latin typeface="Calibri" panose="020F0502020204030204" pitchFamily="34" charset="0"/>
                <a:ea typeface="Calibri" panose="020F0502020204030204" pitchFamily="34" charset="0"/>
                <a:cs typeface="Arial" panose="020B0604020202020204" pitchFamily="34" charset="0"/>
              </a:rPr>
              <a:t>An SEO audit is the evaluating how well our website is optimised for search engines identifies errors that can prevent your site from ranking well and opportunities that can help you rank better. An SEO audit usually covers areas like indexing and crawlability</a:t>
            </a:r>
            <a:endParaRPr lang="en-IN" dirty="0"/>
          </a:p>
        </p:txBody>
      </p:sp>
      <p:sp>
        <p:nvSpPr>
          <p:cNvPr id="5" name="TextBox 4">
            <a:extLst>
              <a:ext uri="{FF2B5EF4-FFF2-40B4-BE49-F238E27FC236}">
                <a16:creationId xmlns:a16="http://schemas.microsoft.com/office/drawing/2014/main" id="{01334C43-FA88-93E8-8315-69E19962CEFD}"/>
              </a:ext>
            </a:extLst>
          </p:cNvPr>
          <p:cNvSpPr txBox="1"/>
          <p:nvPr/>
        </p:nvSpPr>
        <p:spPr>
          <a:xfrm>
            <a:off x="182282" y="2151529"/>
            <a:ext cx="11731812" cy="923330"/>
          </a:xfrm>
          <a:prstGeom prst="rect">
            <a:avLst/>
          </a:prstGeom>
          <a:noFill/>
        </p:spPr>
        <p:txBody>
          <a:bodyPr wrap="square">
            <a:spAutoFit/>
          </a:bodyPr>
          <a:lstStyle/>
          <a:p>
            <a:r>
              <a:rPr lang="en-IN" sz="1800" kern="100" dirty="0">
                <a:effectLst/>
                <a:latin typeface="Calibri" panose="020F0502020204030204" pitchFamily="34" charset="0"/>
                <a:ea typeface="Calibri" panose="020F0502020204030204" pitchFamily="34" charset="0"/>
                <a:cs typeface="Arial" panose="020B0604020202020204" pitchFamily="34" charset="0"/>
              </a:rPr>
              <a:t>                                              An SEO audit the process of analysing how well our web presents relates to best practises-it is the first step for creating an implementation plan that will have measurable results. The purpose of audit is to identity as many foundational issues affecting organic search performance as possible.</a:t>
            </a:r>
            <a:endParaRPr lang="en-IN" dirty="0"/>
          </a:p>
        </p:txBody>
      </p:sp>
      <p:pic>
        <p:nvPicPr>
          <p:cNvPr id="6" name="Picture 5">
            <a:extLst>
              <a:ext uri="{FF2B5EF4-FFF2-40B4-BE49-F238E27FC236}">
                <a16:creationId xmlns:a16="http://schemas.microsoft.com/office/drawing/2014/main" id="{9AD2DAE1-400D-E9A4-6525-8C8F894BF513}"/>
              </a:ext>
            </a:extLst>
          </p:cNvPr>
          <p:cNvPicPr>
            <a:picLocks noChangeAspect="1"/>
          </p:cNvPicPr>
          <p:nvPr/>
        </p:nvPicPr>
        <p:blipFill>
          <a:blip r:embed="rId2"/>
          <a:stretch>
            <a:fillRect/>
          </a:stretch>
        </p:blipFill>
        <p:spPr>
          <a:xfrm>
            <a:off x="254000" y="3160982"/>
            <a:ext cx="2304227" cy="2307489"/>
          </a:xfrm>
          <a:prstGeom prst="rect">
            <a:avLst/>
          </a:prstGeom>
        </p:spPr>
      </p:pic>
      <p:pic>
        <p:nvPicPr>
          <p:cNvPr id="8" name="Picture 7">
            <a:extLst>
              <a:ext uri="{FF2B5EF4-FFF2-40B4-BE49-F238E27FC236}">
                <a16:creationId xmlns:a16="http://schemas.microsoft.com/office/drawing/2014/main" id="{46AAD925-D8D2-8181-B2C5-9F2D4DE2D25E}"/>
              </a:ext>
            </a:extLst>
          </p:cNvPr>
          <p:cNvPicPr>
            <a:picLocks noChangeAspect="1"/>
          </p:cNvPicPr>
          <p:nvPr/>
        </p:nvPicPr>
        <p:blipFill>
          <a:blip r:embed="rId3"/>
          <a:stretch>
            <a:fillRect/>
          </a:stretch>
        </p:blipFill>
        <p:spPr>
          <a:xfrm>
            <a:off x="2387283" y="3429001"/>
            <a:ext cx="6039542" cy="2125594"/>
          </a:xfrm>
          <a:prstGeom prst="rect">
            <a:avLst/>
          </a:prstGeom>
        </p:spPr>
      </p:pic>
      <p:pic>
        <p:nvPicPr>
          <p:cNvPr id="2" name="Picture 1">
            <a:extLst>
              <a:ext uri="{FF2B5EF4-FFF2-40B4-BE49-F238E27FC236}">
                <a16:creationId xmlns:a16="http://schemas.microsoft.com/office/drawing/2014/main" id="{0CDCE664-F94A-3221-DB4B-7801C028594E}"/>
              </a:ext>
            </a:extLst>
          </p:cNvPr>
          <p:cNvPicPr>
            <a:picLocks noChangeAspect="1"/>
          </p:cNvPicPr>
          <p:nvPr/>
        </p:nvPicPr>
        <p:blipFill>
          <a:blip r:embed="rId4"/>
          <a:stretch>
            <a:fillRect/>
          </a:stretch>
        </p:blipFill>
        <p:spPr>
          <a:xfrm>
            <a:off x="8847566" y="3479774"/>
            <a:ext cx="2761727" cy="2024047"/>
          </a:xfrm>
          <a:prstGeom prst="rect">
            <a:avLst/>
          </a:prstGeom>
        </p:spPr>
      </p:pic>
    </p:spTree>
    <p:extLst>
      <p:ext uri="{BB962C8B-B14F-4D97-AF65-F5344CB8AC3E}">
        <p14:creationId xmlns:p14="http://schemas.microsoft.com/office/powerpoint/2010/main" val="1695515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1809</TotalTime>
  <Words>3875</Words>
  <Application>Microsoft Office PowerPoint</Application>
  <PresentationFormat>Widescreen</PresentationFormat>
  <Paragraphs>287</Paragraphs>
  <Slides>41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Algerian</vt:lpstr>
      <vt:lpstr>Arial</vt:lpstr>
      <vt:lpstr>Britannic Bold</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                                                                    Marketing Project Work on ICICI BANK                             Team members: G. Sai Keerthika  B. Lokeswari B. Suresh P. Nabila</dc:title>
  <dc:creator>keerthika patnaik</dc:creator>
  <cp:lastModifiedBy>keerthika patnaik</cp:lastModifiedBy>
  <cp:revision>11</cp:revision>
  <dcterms:created xsi:type="dcterms:W3CDTF">2023-07-28T10:51:43Z</dcterms:created>
  <dcterms:modified xsi:type="dcterms:W3CDTF">2023-08-03T05:31:31Z</dcterms:modified>
</cp:coreProperties>
</file>